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3" r:id="rId3"/>
    <p:sldId id="275" r:id="rId4"/>
    <p:sldId id="274" r:id="rId5"/>
    <p:sldId id="258" r:id="rId6"/>
    <p:sldId id="267" r:id="rId7"/>
    <p:sldId id="277" r:id="rId8"/>
    <p:sldId id="272" r:id="rId9"/>
    <p:sldId id="259" r:id="rId10"/>
    <p:sldId id="268" r:id="rId11"/>
    <p:sldId id="269" r:id="rId12"/>
    <p:sldId id="270" r:id="rId13"/>
    <p:sldId id="271" r:id="rId14"/>
    <p:sldId id="266" r:id="rId15"/>
    <p:sldId id="276" r:id="rId1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50" autoAdjust="0"/>
    <p:restoredTop sz="63462" autoAdjust="0"/>
  </p:normalViewPr>
  <p:slideViewPr>
    <p:cSldViewPr snapToGrid="0">
      <p:cViewPr varScale="1">
        <p:scale>
          <a:sx n="58" d="100"/>
          <a:sy n="58" d="100"/>
        </p:scale>
        <p:origin x="762"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B50A22-CC92-4759-8E8C-FFDCF8E9270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_tradnl"/>
        </a:p>
      </dgm:t>
    </dgm:pt>
    <dgm:pt modelId="{BA1608D2-5B84-4FAA-9189-A63473119CE5}">
      <dgm:prSet phldrT="[Texto]" custT="1"/>
      <dgm:spPr/>
      <dgm:t>
        <a:bodyPr/>
        <a:lstStyle/>
        <a:p>
          <a:pPr algn="ctr"/>
          <a:r>
            <a:rPr lang="es-ES_tradnl" sz="1200" dirty="0">
              <a:latin typeface="Arial" panose="020B0604020202020204" pitchFamily="34" charset="0"/>
              <a:cs typeface="Arial" panose="020B0604020202020204" pitchFamily="34" charset="0"/>
            </a:rPr>
            <a:t>Pacientes con DM2 con MEV y MET</a:t>
          </a:r>
        </a:p>
        <a:p>
          <a:pPr algn="ctr"/>
          <a:r>
            <a:rPr lang="es-ES_tradnl" sz="1200" dirty="0">
              <a:latin typeface="Arial" panose="020B0604020202020204" pitchFamily="34" charset="0"/>
              <a:cs typeface="Arial" panose="020B0604020202020204" pitchFamily="34" charset="0"/>
            </a:rPr>
            <a:t>durante al menos 12 meses antes</a:t>
          </a:r>
        </a:p>
        <a:p>
          <a:pPr algn="ctr"/>
          <a:r>
            <a:rPr lang="es-ES_tradnl" sz="1200" dirty="0">
              <a:latin typeface="Arial" panose="020B0604020202020204" pitchFamily="34" charset="0"/>
              <a:cs typeface="Arial" panose="020B0604020202020204" pitchFamily="34" charset="0"/>
            </a:rPr>
            <a:t>de la fecha de inclusión</a:t>
          </a:r>
        </a:p>
        <a:p>
          <a:pPr algn="ctr"/>
          <a:r>
            <a:rPr lang="es-ES_tradnl" sz="1200" dirty="0">
              <a:latin typeface="Arial" panose="020B0604020202020204" pitchFamily="34" charset="0"/>
              <a:cs typeface="Arial" panose="020B0604020202020204" pitchFamily="34" charset="0"/>
            </a:rPr>
            <a:t>n </a:t>
          </a:r>
          <a:r>
            <a:rPr lang="es-ES_tradnl" sz="1200" dirty="0">
              <a:latin typeface="Arial" panose="020B0604020202020204" pitchFamily="34" charset="0"/>
              <a:cs typeface="Arial" panose="020B0604020202020204" pitchFamily="34" charset="0"/>
              <a:sym typeface="Symbol" panose="05050102010706020507" pitchFamily="18" charset="2"/>
            </a:rPr>
            <a:t>= 1.032</a:t>
          </a:r>
          <a:endParaRPr lang="es-ES_tradnl" sz="1200" dirty="0">
            <a:latin typeface="Arial" panose="020B0604020202020204" pitchFamily="34" charset="0"/>
            <a:cs typeface="Arial" panose="020B0604020202020204" pitchFamily="34" charset="0"/>
          </a:endParaRPr>
        </a:p>
      </dgm:t>
    </dgm:pt>
    <dgm:pt modelId="{1AAA255C-71A5-4B4F-B81D-A13BC66349FF}" type="parTrans" cxnId="{DA2A8D7F-4759-4073-8BDE-7023BD18B473}">
      <dgm:prSet/>
      <dgm:spPr/>
      <dgm:t>
        <a:bodyPr/>
        <a:lstStyle/>
        <a:p>
          <a:pPr algn="ctr"/>
          <a:endParaRPr lang="es-ES_tradnl"/>
        </a:p>
      </dgm:t>
    </dgm:pt>
    <dgm:pt modelId="{EF8DA314-E613-41F4-AF39-0584010295AD}" type="sibTrans" cxnId="{DA2A8D7F-4759-4073-8BDE-7023BD18B473}">
      <dgm:prSet/>
      <dgm:spPr/>
      <dgm:t>
        <a:bodyPr/>
        <a:lstStyle/>
        <a:p>
          <a:pPr algn="ctr"/>
          <a:endParaRPr lang="es-ES_tradnl"/>
        </a:p>
      </dgm:t>
    </dgm:pt>
    <dgm:pt modelId="{D3F8F73D-E636-486F-812F-C0CDF5475AA3}">
      <dgm:prSet phldrT="[Texto]" custT="1"/>
      <dgm:spPr/>
      <dgm:t>
        <a:bodyPr/>
        <a:lstStyle/>
        <a:p>
          <a:pPr algn="ctr"/>
          <a:r>
            <a:rPr lang="es-ES_tradnl" sz="1200" b="1">
              <a:latin typeface="Arial" panose="020B0604020202020204" pitchFamily="34" charset="0"/>
              <a:cs typeface="Arial" panose="020B0604020202020204" pitchFamily="34" charset="0"/>
            </a:rPr>
            <a:t>Grupo 1</a:t>
          </a:r>
        </a:p>
        <a:p>
          <a:pPr algn="ctr"/>
          <a:r>
            <a:rPr lang="es-ES_tradnl" sz="1200">
              <a:latin typeface="Arial" panose="020B0604020202020204" pitchFamily="34" charset="0"/>
              <a:cs typeface="Arial" panose="020B0604020202020204" pitchFamily="34" charset="0"/>
            </a:rPr>
            <a:t>Más de 6 meses antes</a:t>
          </a:r>
        </a:p>
        <a:p>
          <a:pPr algn="ctr"/>
          <a:r>
            <a:rPr lang="es-ES_tradnl" sz="1200">
              <a:latin typeface="Arial" panose="020B0604020202020204" pitchFamily="34" charset="0"/>
              <a:cs typeface="Arial" panose="020B0604020202020204" pitchFamily="34" charset="0"/>
            </a:rPr>
            <a:t>de la fecha de inclusión</a:t>
          </a:r>
        </a:p>
        <a:p>
          <a:pPr algn="ctr"/>
          <a:r>
            <a:rPr lang="es-ES_tradnl" sz="1200" b="1">
              <a:latin typeface="Arial" panose="020B0604020202020204" pitchFamily="34" charset="0"/>
              <a:cs typeface="Arial" panose="020B0604020202020204" pitchFamily="34" charset="0"/>
            </a:rPr>
            <a:t>SE AÑADE</a:t>
          </a:r>
        </a:p>
        <a:p>
          <a:pPr algn="ctr"/>
          <a:r>
            <a:rPr lang="es-ES_tradnl" sz="1200" b="1">
              <a:latin typeface="Arial" panose="020B0604020202020204" pitchFamily="34" charset="0"/>
              <a:cs typeface="Arial" panose="020B0604020202020204" pitchFamily="34" charset="0"/>
            </a:rPr>
            <a:t>DAPAGLIFLOZINA</a:t>
          </a:r>
        </a:p>
        <a:p>
          <a:pPr algn="ctr"/>
          <a:r>
            <a:rPr lang="es-ES_tradnl" sz="1200">
              <a:latin typeface="Arial" panose="020B0604020202020204" pitchFamily="34" charset="0"/>
              <a:cs typeface="Arial" panose="020B0604020202020204" pitchFamily="34" charset="0"/>
            </a:rPr>
            <a:t>n </a:t>
          </a:r>
          <a:r>
            <a:rPr lang="es-ES_tradnl" sz="1200">
              <a:latin typeface="Arial" panose="020B0604020202020204" pitchFamily="34" charset="0"/>
              <a:cs typeface="Arial" panose="020B0604020202020204" pitchFamily="34" charset="0"/>
              <a:sym typeface="Symbol" panose="05050102010706020507" pitchFamily="18" charset="2"/>
            </a:rPr>
            <a:t>= 344</a:t>
          </a:r>
          <a:endParaRPr lang="es-ES_tradnl" sz="1200">
            <a:latin typeface="Arial" panose="020B0604020202020204" pitchFamily="34" charset="0"/>
            <a:cs typeface="Arial" panose="020B0604020202020204" pitchFamily="34" charset="0"/>
          </a:endParaRPr>
        </a:p>
      </dgm:t>
    </dgm:pt>
    <dgm:pt modelId="{76140AC6-B160-43CB-A26F-00D68C87D9C3}" type="parTrans" cxnId="{898FBD98-3CD4-453F-9537-A98FADEE8D4F}">
      <dgm:prSet/>
      <dgm:spPr/>
      <dgm:t>
        <a:bodyPr/>
        <a:lstStyle/>
        <a:p>
          <a:pPr algn="ctr"/>
          <a:endParaRPr lang="es-ES_tradnl"/>
        </a:p>
      </dgm:t>
    </dgm:pt>
    <dgm:pt modelId="{1240F9FE-7A91-4AB6-969A-A80315C83B84}" type="sibTrans" cxnId="{898FBD98-3CD4-453F-9537-A98FADEE8D4F}">
      <dgm:prSet/>
      <dgm:spPr/>
      <dgm:t>
        <a:bodyPr/>
        <a:lstStyle/>
        <a:p>
          <a:pPr algn="ctr"/>
          <a:endParaRPr lang="es-ES_tradnl"/>
        </a:p>
      </dgm:t>
    </dgm:pt>
    <dgm:pt modelId="{0508F274-3F9A-4D3E-9FF1-3829CC1E2806}">
      <dgm:prSet phldrT="[Texto]" custT="1"/>
      <dgm:spPr/>
      <dgm:t>
        <a:bodyPr/>
        <a:lstStyle/>
        <a:p>
          <a:pPr algn="ctr"/>
          <a:r>
            <a:rPr lang="es-ES_tradnl" sz="1200" b="1">
              <a:latin typeface="Arial" panose="020B0604020202020204" pitchFamily="34" charset="0"/>
              <a:cs typeface="Arial" panose="020B0604020202020204" pitchFamily="34" charset="0"/>
            </a:rPr>
            <a:t>Grupo 2</a:t>
          </a:r>
        </a:p>
        <a:p>
          <a:pPr algn="ctr"/>
          <a:r>
            <a:rPr lang="es-ES_tradnl" sz="1200">
              <a:latin typeface="Arial" panose="020B0604020202020204" pitchFamily="34" charset="0"/>
              <a:cs typeface="Arial" panose="020B0604020202020204" pitchFamily="34" charset="0"/>
            </a:rPr>
            <a:t>Más de 6 meses antes</a:t>
          </a:r>
        </a:p>
        <a:p>
          <a:pPr algn="ctr"/>
          <a:r>
            <a:rPr lang="es-ES_tradnl" sz="1200">
              <a:latin typeface="Arial" panose="020B0604020202020204" pitchFamily="34" charset="0"/>
              <a:cs typeface="Arial" panose="020B0604020202020204" pitchFamily="34" charset="0"/>
            </a:rPr>
            <a:t>de la fecha de inclusión</a:t>
          </a:r>
        </a:p>
        <a:p>
          <a:pPr algn="ctr"/>
          <a:r>
            <a:rPr lang="es-ES_tradnl" sz="1200" b="1">
              <a:latin typeface="Arial" panose="020B0604020202020204" pitchFamily="34" charset="0"/>
              <a:cs typeface="Arial" panose="020B0604020202020204" pitchFamily="34" charset="0"/>
            </a:rPr>
            <a:t>SE AÑADE OTRO</a:t>
          </a:r>
        </a:p>
        <a:p>
          <a:pPr algn="ctr"/>
          <a:r>
            <a:rPr lang="es-ES_tradnl" sz="1200" b="1">
              <a:latin typeface="Arial" panose="020B0604020202020204" pitchFamily="34" charset="0"/>
              <a:cs typeface="Arial" panose="020B0604020202020204" pitchFamily="34" charset="0"/>
            </a:rPr>
            <a:t>HIPOGLUCEMIANTE</a:t>
          </a:r>
        </a:p>
        <a:p>
          <a:pPr algn="ctr"/>
          <a:r>
            <a:rPr lang="es-ES_tradnl" sz="1200" b="1">
              <a:latin typeface="Arial" panose="020B0604020202020204" pitchFamily="34" charset="0"/>
              <a:cs typeface="Arial" panose="020B0604020202020204" pitchFamily="34" charset="0"/>
            </a:rPr>
            <a:t>(No iSGLT2)</a:t>
          </a:r>
        </a:p>
        <a:p>
          <a:pPr algn="ctr"/>
          <a:r>
            <a:rPr lang="es-ES_tradnl" sz="1200">
              <a:latin typeface="Arial" panose="020B0604020202020204" pitchFamily="34" charset="0"/>
              <a:cs typeface="Arial" panose="020B0604020202020204" pitchFamily="34" charset="0"/>
            </a:rPr>
            <a:t>n </a:t>
          </a:r>
          <a:r>
            <a:rPr lang="es-ES_tradnl" sz="1200">
              <a:latin typeface="Arial" panose="020B0604020202020204" pitchFamily="34" charset="0"/>
              <a:cs typeface="Arial" panose="020B0604020202020204" pitchFamily="34" charset="0"/>
              <a:sym typeface="Symbol" panose="05050102010706020507" pitchFamily="18" charset="2"/>
            </a:rPr>
            <a:t>= 344</a:t>
          </a:r>
          <a:endParaRPr lang="es-ES_tradnl" sz="1200">
            <a:latin typeface="Arial" panose="020B0604020202020204" pitchFamily="34" charset="0"/>
            <a:cs typeface="Arial" panose="020B0604020202020204" pitchFamily="34" charset="0"/>
          </a:endParaRPr>
        </a:p>
      </dgm:t>
    </dgm:pt>
    <dgm:pt modelId="{4E95AA75-E5AD-472F-A2AE-9477E1763EF5}" type="parTrans" cxnId="{B6EE6A99-C6E7-4E38-8B9C-286FDE39E842}">
      <dgm:prSet/>
      <dgm:spPr/>
      <dgm:t>
        <a:bodyPr/>
        <a:lstStyle/>
        <a:p>
          <a:pPr algn="ctr"/>
          <a:endParaRPr lang="es-ES_tradnl"/>
        </a:p>
      </dgm:t>
    </dgm:pt>
    <dgm:pt modelId="{C7764959-86FD-4532-9F96-C7879078594D}" type="sibTrans" cxnId="{B6EE6A99-C6E7-4E38-8B9C-286FDE39E842}">
      <dgm:prSet/>
      <dgm:spPr/>
      <dgm:t>
        <a:bodyPr/>
        <a:lstStyle/>
        <a:p>
          <a:pPr algn="ctr"/>
          <a:endParaRPr lang="es-ES_tradnl"/>
        </a:p>
      </dgm:t>
    </dgm:pt>
    <dgm:pt modelId="{F89CCE1D-87A8-4088-BEE1-54A7464AFF02}">
      <dgm:prSet phldrT="[Texto]" custT="1"/>
      <dgm:spPr/>
      <dgm:t>
        <a:bodyPr/>
        <a:lstStyle/>
        <a:p>
          <a:pPr algn="ctr"/>
          <a:r>
            <a:rPr lang="es-ES_tradnl" sz="1200" b="1">
              <a:latin typeface="Arial" panose="020B0604020202020204" pitchFamily="34" charset="0"/>
              <a:cs typeface="Arial" panose="020B0604020202020204" pitchFamily="34" charset="0"/>
            </a:rPr>
            <a:t>Grupo 3</a:t>
          </a:r>
        </a:p>
        <a:p>
          <a:pPr algn="ctr"/>
          <a:r>
            <a:rPr lang="es-ES_tradnl" sz="1200">
              <a:latin typeface="Arial" panose="020B0604020202020204" pitchFamily="34" charset="0"/>
              <a:cs typeface="Arial" panose="020B0604020202020204" pitchFamily="34" charset="0"/>
            </a:rPr>
            <a:t>Más de 6 meses antes</a:t>
          </a:r>
        </a:p>
        <a:p>
          <a:pPr algn="ctr"/>
          <a:r>
            <a:rPr lang="es-ES_tradnl" sz="1200">
              <a:latin typeface="Arial" panose="020B0604020202020204" pitchFamily="34" charset="0"/>
              <a:cs typeface="Arial" panose="020B0604020202020204" pitchFamily="34" charset="0"/>
            </a:rPr>
            <a:t>de la fecha de inclusión en inercia terapéutica.</a:t>
          </a:r>
        </a:p>
        <a:p>
          <a:pPr algn="ctr"/>
          <a:r>
            <a:rPr lang="es-ES_tradnl" sz="1200" b="1">
              <a:latin typeface="Arial" panose="020B0604020202020204" pitchFamily="34" charset="0"/>
              <a:cs typeface="Arial" panose="020B0604020202020204" pitchFamily="34" charset="0"/>
            </a:rPr>
            <a:t>NO SE AÑADE OTRO HIPOGLUCEMIANTE</a:t>
          </a:r>
        </a:p>
        <a:p>
          <a:pPr algn="ctr"/>
          <a:r>
            <a:rPr lang="es-ES_tradnl" sz="1200">
              <a:latin typeface="Arial" panose="020B0604020202020204" pitchFamily="34" charset="0"/>
              <a:cs typeface="Arial" panose="020B0604020202020204" pitchFamily="34" charset="0"/>
            </a:rPr>
            <a:t>n </a:t>
          </a:r>
          <a:r>
            <a:rPr lang="es-ES_tradnl" sz="1200">
              <a:latin typeface="Arial" panose="020B0604020202020204" pitchFamily="34" charset="0"/>
              <a:cs typeface="Arial" panose="020B0604020202020204" pitchFamily="34" charset="0"/>
              <a:sym typeface="Symbol" panose="05050102010706020507" pitchFamily="18" charset="2"/>
            </a:rPr>
            <a:t>= 344</a:t>
          </a:r>
          <a:endParaRPr lang="es-ES_tradnl" sz="1200">
            <a:latin typeface="Arial" panose="020B0604020202020204" pitchFamily="34" charset="0"/>
            <a:cs typeface="Arial" panose="020B0604020202020204" pitchFamily="34" charset="0"/>
          </a:endParaRPr>
        </a:p>
      </dgm:t>
    </dgm:pt>
    <dgm:pt modelId="{4E37DDC4-B159-4BFD-AC6C-C0C2A107E780}" type="parTrans" cxnId="{7B4D16B8-262B-4F25-B71A-1028ED9E166A}">
      <dgm:prSet/>
      <dgm:spPr/>
      <dgm:t>
        <a:bodyPr/>
        <a:lstStyle/>
        <a:p>
          <a:pPr algn="ctr"/>
          <a:endParaRPr lang="es-ES_tradnl"/>
        </a:p>
      </dgm:t>
    </dgm:pt>
    <dgm:pt modelId="{5D273A35-66CC-4A60-9B27-D1A83DCF7974}" type="sibTrans" cxnId="{7B4D16B8-262B-4F25-B71A-1028ED9E166A}">
      <dgm:prSet/>
      <dgm:spPr/>
      <dgm:t>
        <a:bodyPr/>
        <a:lstStyle/>
        <a:p>
          <a:pPr algn="ctr"/>
          <a:endParaRPr lang="es-ES_tradnl"/>
        </a:p>
      </dgm:t>
    </dgm:pt>
    <dgm:pt modelId="{40F9721C-9EF2-4DB8-BAFF-3CD4CAB38DF3}" type="pres">
      <dgm:prSet presAssocID="{B2B50A22-CC92-4759-8E8C-FFDCF8E9270B}" presName="hierChild1" presStyleCnt="0">
        <dgm:presLayoutVars>
          <dgm:orgChart val="1"/>
          <dgm:chPref val="1"/>
          <dgm:dir/>
          <dgm:animOne val="branch"/>
          <dgm:animLvl val="lvl"/>
          <dgm:resizeHandles/>
        </dgm:presLayoutVars>
      </dgm:prSet>
      <dgm:spPr/>
      <dgm:t>
        <a:bodyPr/>
        <a:lstStyle/>
        <a:p>
          <a:endParaRPr lang="es-ES_tradnl"/>
        </a:p>
      </dgm:t>
    </dgm:pt>
    <dgm:pt modelId="{06ED1734-D3FB-4452-A6A9-550910A87820}" type="pres">
      <dgm:prSet presAssocID="{BA1608D2-5B84-4FAA-9189-A63473119CE5}" presName="hierRoot1" presStyleCnt="0">
        <dgm:presLayoutVars>
          <dgm:hierBranch val="init"/>
        </dgm:presLayoutVars>
      </dgm:prSet>
      <dgm:spPr/>
    </dgm:pt>
    <dgm:pt modelId="{2F686625-4563-4B21-A87B-A74B6097EDD0}" type="pres">
      <dgm:prSet presAssocID="{BA1608D2-5B84-4FAA-9189-A63473119CE5}" presName="rootComposite1" presStyleCnt="0"/>
      <dgm:spPr/>
    </dgm:pt>
    <dgm:pt modelId="{137D937D-078C-4B31-A3F2-E3F2C17F331A}" type="pres">
      <dgm:prSet presAssocID="{BA1608D2-5B84-4FAA-9189-A63473119CE5}" presName="rootText1" presStyleLbl="node0" presStyleIdx="0" presStyleCnt="1" custScaleX="240068" custScaleY="133254">
        <dgm:presLayoutVars>
          <dgm:chPref val="3"/>
        </dgm:presLayoutVars>
      </dgm:prSet>
      <dgm:spPr/>
      <dgm:t>
        <a:bodyPr/>
        <a:lstStyle/>
        <a:p>
          <a:endParaRPr lang="es-ES_tradnl"/>
        </a:p>
      </dgm:t>
    </dgm:pt>
    <dgm:pt modelId="{851AE185-7D91-4A65-A667-4F29877D5912}" type="pres">
      <dgm:prSet presAssocID="{BA1608D2-5B84-4FAA-9189-A63473119CE5}" presName="rootConnector1" presStyleLbl="node1" presStyleIdx="0" presStyleCnt="0"/>
      <dgm:spPr/>
      <dgm:t>
        <a:bodyPr/>
        <a:lstStyle/>
        <a:p>
          <a:endParaRPr lang="es-ES_tradnl"/>
        </a:p>
      </dgm:t>
    </dgm:pt>
    <dgm:pt modelId="{062FE6FA-37E2-40B4-8087-C4AC16326C28}" type="pres">
      <dgm:prSet presAssocID="{BA1608D2-5B84-4FAA-9189-A63473119CE5}" presName="hierChild2" presStyleCnt="0"/>
      <dgm:spPr/>
    </dgm:pt>
    <dgm:pt modelId="{379A12F4-C52C-4036-8A8D-A886F00A84FF}" type="pres">
      <dgm:prSet presAssocID="{76140AC6-B160-43CB-A26F-00D68C87D9C3}" presName="Name37" presStyleLbl="parChTrans1D2" presStyleIdx="0" presStyleCnt="3"/>
      <dgm:spPr/>
      <dgm:t>
        <a:bodyPr/>
        <a:lstStyle/>
        <a:p>
          <a:endParaRPr lang="es-ES_tradnl"/>
        </a:p>
      </dgm:t>
    </dgm:pt>
    <dgm:pt modelId="{1CD3BAE3-CD3E-4B54-85E4-D6D926E3EA90}" type="pres">
      <dgm:prSet presAssocID="{D3F8F73D-E636-486F-812F-C0CDF5475AA3}" presName="hierRoot2" presStyleCnt="0">
        <dgm:presLayoutVars>
          <dgm:hierBranch val="init"/>
        </dgm:presLayoutVars>
      </dgm:prSet>
      <dgm:spPr/>
    </dgm:pt>
    <dgm:pt modelId="{12A5F580-AE42-474F-BA4D-0A1FF55334CC}" type="pres">
      <dgm:prSet presAssocID="{D3F8F73D-E636-486F-812F-C0CDF5475AA3}" presName="rootComposite" presStyleCnt="0"/>
      <dgm:spPr/>
    </dgm:pt>
    <dgm:pt modelId="{AF4E244A-00FA-483C-9EC2-22555F8D35C0}" type="pres">
      <dgm:prSet presAssocID="{D3F8F73D-E636-486F-812F-C0CDF5475AA3}" presName="rootText" presStyleLbl="node2" presStyleIdx="0" presStyleCnt="3" custScaleY="251265">
        <dgm:presLayoutVars>
          <dgm:chPref val="3"/>
        </dgm:presLayoutVars>
      </dgm:prSet>
      <dgm:spPr/>
      <dgm:t>
        <a:bodyPr/>
        <a:lstStyle/>
        <a:p>
          <a:endParaRPr lang="es-ES_tradnl"/>
        </a:p>
      </dgm:t>
    </dgm:pt>
    <dgm:pt modelId="{6515D45D-32FB-4134-A7F0-FD59DCDF1170}" type="pres">
      <dgm:prSet presAssocID="{D3F8F73D-E636-486F-812F-C0CDF5475AA3}" presName="rootConnector" presStyleLbl="node2" presStyleIdx="0" presStyleCnt="3"/>
      <dgm:spPr/>
      <dgm:t>
        <a:bodyPr/>
        <a:lstStyle/>
        <a:p>
          <a:endParaRPr lang="es-ES_tradnl"/>
        </a:p>
      </dgm:t>
    </dgm:pt>
    <dgm:pt modelId="{6AF645F4-F8DD-4928-972C-B262A44F2D94}" type="pres">
      <dgm:prSet presAssocID="{D3F8F73D-E636-486F-812F-C0CDF5475AA3}" presName="hierChild4" presStyleCnt="0"/>
      <dgm:spPr/>
    </dgm:pt>
    <dgm:pt modelId="{6FC11A6D-484B-4F94-AB2A-BB142CECB546}" type="pres">
      <dgm:prSet presAssocID="{D3F8F73D-E636-486F-812F-C0CDF5475AA3}" presName="hierChild5" presStyleCnt="0"/>
      <dgm:spPr/>
    </dgm:pt>
    <dgm:pt modelId="{1DDDE9A9-34D7-40C2-833A-3064867A286A}" type="pres">
      <dgm:prSet presAssocID="{4E95AA75-E5AD-472F-A2AE-9477E1763EF5}" presName="Name37" presStyleLbl="parChTrans1D2" presStyleIdx="1" presStyleCnt="3"/>
      <dgm:spPr/>
      <dgm:t>
        <a:bodyPr/>
        <a:lstStyle/>
        <a:p>
          <a:endParaRPr lang="es-ES_tradnl"/>
        </a:p>
      </dgm:t>
    </dgm:pt>
    <dgm:pt modelId="{184E2B15-5070-4ACB-8146-8C20875DFB62}" type="pres">
      <dgm:prSet presAssocID="{0508F274-3F9A-4D3E-9FF1-3829CC1E2806}" presName="hierRoot2" presStyleCnt="0">
        <dgm:presLayoutVars>
          <dgm:hierBranch val="init"/>
        </dgm:presLayoutVars>
      </dgm:prSet>
      <dgm:spPr/>
    </dgm:pt>
    <dgm:pt modelId="{C904BBCF-580A-40BA-B325-9B6629F6FDC6}" type="pres">
      <dgm:prSet presAssocID="{0508F274-3F9A-4D3E-9FF1-3829CC1E2806}" presName="rootComposite" presStyleCnt="0"/>
      <dgm:spPr/>
    </dgm:pt>
    <dgm:pt modelId="{5D776B8D-DB22-41A5-A164-7CD8EEC5ED64}" type="pres">
      <dgm:prSet presAssocID="{0508F274-3F9A-4D3E-9FF1-3829CC1E2806}" presName="rootText" presStyleLbl="node2" presStyleIdx="1" presStyleCnt="3" custScaleY="248889">
        <dgm:presLayoutVars>
          <dgm:chPref val="3"/>
        </dgm:presLayoutVars>
      </dgm:prSet>
      <dgm:spPr/>
      <dgm:t>
        <a:bodyPr/>
        <a:lstStyle/>
        <a:p>
          <a:endParaRPr lang="es-ES_tradnl"/>
        </a:p>
      </dgm:t>
    </dgm:pt>
    <dgm:pt modelId="{84C75C47-B905-4790-900D-139EA79612B5}" type="pres">
      <dgm:prSet presAssocID="{0508F274-3F9A-4D3E-9FF1-3829CC1E2806}" presName="rootConnector" presStyleLbl="node2" presStyleIdx="1" presStyleCnt="3"/>
      <dgm:spPr/>
      <dgm:t>
        <a:bodyPr/>
        <a:lstStyle/>
        <a:p>
          <a:endParaRPr lang="es-ES_tradnl"/>
        </a:p>
      </dgm:t>
    </dgm:pt>
    <dgm:pt modelId="{A5A341DA-F3FB-44C7-BBF8-40E38DBEEEC8}" type="pres">
      <dgm:prSet presAssocID="{0508F274-3F9A-4D3E-9FF1-3829CC1E2806}" presName="hierChild4" presStyleCnt="0"/>
      <dgm:spPr/>
    </dgm:pt>
    <dgm:pt modelId="{517308FB-A9F8-4708-A2E3-4D729303EC92}" type="pres">
      <dgm:prSet presAssocID="{0508F274-3F9A-4D3E-9FF1-3829CC1E2806}" presName="hierChild5" presStyleCnt="0"/>
      <dgm:spPr/>
    </dgm:pt>
    <dgm:pt modelId="{3B3139C1-2E70-4ACF-979A-73AF47655B73}" type="pres">
      <dgm:prSet presAssocID="{4E37DDC4-B159-4BFD-AC6C-C0C2A107E780}" presName="Name37" presStyleLbl="parChTrans1D2" presStyleIdx="2" presStyleCnt="3"/>
      <dgm:spPr/>
      <dgm:t>
        <a:bodyPr/>
        <a:lstStyle/>
        <a:p>
          <a:endParaRPr lang="es-ES_tradnl"/>
        </a:p>
      </dgm:t>
    </dgm:pt>
    <dgm:pt modelId="{78285FB6-6E69-4283-B4C3-6A5FD32A6850}" type="pres">
      <dgm:prSet presAssocID="{F89CCE1D-87A8-4088-BEE1-54A7464AFF02}" presName="hierRoot2" presStyleCnt="0">
        <dgm:presLayoutVars>
          <dgm:hierBranch val="init"/>
        </dgm:presLayoutVars>
      </dgm:prSet>
      <dgm:spPr/>
    </dgm:pt>
    <dgm:pt modelId="{AB26AA3C-D0AB-4AAD-9854-D75173E9FFC0}" type="pres">
      <dgm:prSet presAssocID="{F89CCE1D-87A8-4088-BEE1-54A7464AFF02}" presName="rootComposite" presStyleCnt="0"/>
      <dgm:spPr/>
    </dgm:pt>
    <dgm:pt modelId="{24D6E096-1D7A-4C93-B408-884211C2D658}" type="pres">
      <dgm:prSet presAssocID="{F89CCE1D-87A8-4088-BEE1-54A7464AFF02}" presName="rootText" presStyleLbl="node2" presStyleIdx="2" presStyleCnt="3" custScaleX="113733" custScaleY="246798">
        <dgm:presLayoutVars>
          <dgm:chPref val="3"/>
        </dgm:presLayoutVars>
      </dgm:prSet>
      <dgm:spPr/>
      <dgm:t>
        <a:bodyPr/>
        <a:lstStyle/>
        <a:p>
          <a:endParaRPr lang="es-ES_tradnl"/>
        </a:p>
      </dgm:t>
    </dgm:pt>
    <dgm:pt modelId="{C4E1AC3F-5392-43BA-A58E-93DA4EAC0148}" type="pres">
      <dgm:prSet presAssocID="{F89CCE1D-87A8-4088-BEE1-54A7464AFF02}" presName="rootConnector" presStyleLbl="node2" presStyleIdx="2" presStyleCnt="3"/>
      <dgm:spPr/>
      <dgm:t>
        <a:bodyPr/>
        <a:lstStyle/>
        <a:p>
          <a:endParaRPr lang="es-ES_tradnl"/>
        </a:p>
      </dgm:t>
    </dgm:pt>
    <dgm:pt modelId="{301E6371-40DC-49AD-AC9B-5A517BD67DF0}" type="pres">
      <dgm:prSet presAssocID="{F89CCE1D-87A8-4088-BEE1-54A7464AFF02}" presName="hierChild4" presStyleCnt="0"/>
      <dgm:spPr/>
    </dgm:pt>
    <dgm:pt modelId="{5A1DCEEB-7213-4E4F-A665-C51F775DD2C0}" type="pres">
      <dgm:prSet presAssocID="{F89CCE1D-87A8-4088-BEE1-54A7464AFF02}" presName="hierChild5" presStyleCnt="0"/>
      <dgm:spPr/>
    </dgm:pt>
    <dgm:pt modelId="{9B48972D-F099-4062-B3A4-A786F1DC7D60}" type="pres">
      <dgm:prSet presAssocID="{BA1608D2-5B84-4FAA-9189-A63473119CE5}" presName="hierChild3" presStyleCnt="0"/>
      <dgm:spPr/>
    </dgm:pt>
  </dgm:ptLst>
  <dgm:cxnLst>
    <dgm:cxn modelId="{E5CA30B2-1887-4746-97CC-F55643BF7B12}" type="presOf" srcId="{F89CCE1D-87A8-4088-BEE1-54A7464AFF02}" destId="{C4E1AC3F-5392-43BA-A58E-93DA4EAC0148}" srcOrd="1" destOrd="0" presId="urn:microsoft.com/office/officeart/2005/8/layout/orgChart1"/>
    <dgm:cxn modelId="{024B5618-163E-43B0-A65E-2AABE821C775}" type="presOf" srcId="{BA1608D2-5B84-4FAA-9189-A63473119CE5}" destId="{851AE185-7D91-4A65-A667-4F29877D5912}" srcOrd="1" destOrd="0" presId="urn:microsoft.com/office/officeart/2005/8/layout/orgChart1"/>
    <dgm:cxn modelId="{A8A9C57D-795B-422B-9471-500C449929B4}" type="presOf" srcId="{F89CCE1D-87A8-4088-BEE1-54A7464AFF02}" destId="{24D6E096-1D7A-4C93-B408-884211C2D658}" srcOrd="0" destOrd="0" presId="urn:microsoft.com/office/officeart/2005/8/layout/orgChart1"/>
    <dgm:cxn modelId="{CCF38B2E-C03B-4480-942E-22A895B4557E}" type="presOf" srcId="{B2B50A22-CC92-4759-8E8C-FFDCF8E9270B}" destId="{40F9721C-9EF2-4DB8-BAFF-3CD4CAB38DF3}" srcOrd="0" destOrd="0" presId="urn:microsoft.com/office/officeart/2005/8/layout/orgChart1"/>
    <dgm:cxn modelId="{6D9A2DC2-3199-4CC7-A257-1AFBDFFD2F73}" type="presOf" srcId="{4E95AA75-E5AD-472F-A2AE-9477E1763EF5}" destId="{1DDDE9A9-34D7-40C2-833A-3064867A286A}" srcOrd="0" destOrd="0" presId="urn:microsoft.com/office/officeart/2005/8/layout/orgChart1"/>
    <dgm:cxn modelId="{DBB5AB66-14CE-4E69-A578-B756D7E7BE59}" type="presOf" srcId="{BA1608D2-5B84-4FAA-9189-A63473119CE5}" destId="{137D937D-078C-4B31-A3F2-E3F2C17F331A}" srcOrd="0" destOrd="0" presId="urn:microsoft.com/office/officeart/2005/8/layout/orgChart1"/>
    <dgm:cxn modelId="{7B4D16B8-262B-4F25-B71A-1028ED9E166A}" srcId="{BA1608D2-5B84-4FAA-9189-A63473119CE5}" destId="{F89CCE1D-87A8-4088-BEE1-54A7464AFF02}" srcOrd="2" destOrd="0" parTransId="{4E37DDC4-B159-4BFD-AC6C-C0C2A107E780}" sibTransId="{5D273A35-66CC-4A60-9B27-D1A83DCF7974}"/>
    <dgm:cxn modelId="{898FBD98-3CD4-453F-9537-A98FADEE8D4F}" srcId="{BA1608D2-5B84-4FAA-9189-A63473119CE5}" destId="{D3F8F73D-E636-486F-812F-C0CDF5475AA3}" srcOrd="0" destOrd="0" parTransId="{76140AC6-B160-43CB-A26F-00D68C87D9C3}" sibTransId="{1240F9FE-7A91-4AB6-969A-A80315C83B84}"/>
    <dgm:cxn modelId="{DFCC0D4B-FD25-41E7-B674-86AF20229CE6}" type="presOf" srcId="{0508F274-3F9A-4D3E-9FF1-3829CC1E2806}" destId="{5D776B8D-DB22-41A5-A164-7CD8EEC5ED64}" srcOrd="0" destOrd="0" presId="urn:microsoft.com/office/officeart/2005/8/layout/orgChart1"/>
    <dgm:cxn modelId="{16E7D283-BF0C-4921-8B0F-F54E3D96429C}" type="presOf" srcId="{0508F274-3F9A-4D3E-9FF1-3829CC1E2806}" destId="{84C75C47-B905-4790-900D-139EA79612B5}" srcOrd="1" destOrd="0" presId="urn:microsoft.com/office/officeart/2005/8/layout/orgChart1"/>
    <dgm:cxn modelId="{DA2A8D7F-4759-4073-8BDE-7023BD18B473}" srcId="{B2B50A22-CC92-4759-8E8C-FFDCF8E9270B}" destId="{BA1608D2-5B84-4FAA-9189-A63473119CE5}" srcOrd="0" destOrd="0" parTransId="{1AAA255C-71A5-4B4F-B81D-A13BC66349FF}" sibTransId="{EF8DA314-E613-41F4-AF39-0584010295AD}"/>
    <dgm:cxn modelId="{67811E10-FA4F-49D9-B1E9-64FC1DD526DF}" type="presOf" srcId="{4E37DDC4-B159-4BFD-AC6C-C0C2A107E780}" destId="{3B3139C1-2E70-4ACF-979A-73AF47655B73}" srcOrd="0" destOrd="0" presId="urn:microsoft.com/office/officeart/2005/8/layout/orgChart1"/>
    <dgm:cxn modelId="{7D92DBF5-EDC0-4381-97BB-2B3F2F1371DA}" type="presOf" srcId="{D3F8F73D-E636-486F-812F-C0CDF5475AA3}" destId="{AF4E244A-00FA-483C-9EC2-22555F8D35C0}" srcOrd="0" destOrd="0" presId="urn:microsoft.com/office/officeart/2005/8/layout/orgChart1"/>
    <dgm:cxn modelId="{8269F218-1D50-4973-92CA-2B2146AEF010}" type="presOf" srcId="{76140AC6-B160-43CB-A26F-00D68C87D9C3}" destId="{379A12F4-C52C-4036-8A8D-A886F00A84FF}" srcOrd="0" destOrd="0" presId="urn:microsoft.com/office/officeart/2005/8/layout/orgChart1"/>
    <dgm:cxn modelId="{B6EE6A99-C6E7-4E38-8B9C-286FDE39E842}" srcId="{BA1608D2-5B84-4FAA-9189-A63473119CE5}" destId="{0508F274-3F9A-4D3E-9FF1-3829CC1E2806}" srcOrd="1" destOrd="0" parTransId="{4E95AA75-E5AD-472F-A2AE-9477E1763EF5}" sibTransId="{C7764959-86FD-4532-9F96-C7879078594D}"/>
    <dgm:cxn modelId="{45B802CE-3DBD-4770-9B66-8C6838BE6F30}" type="presOf" srcId="{D3F8F73D-E636-486F-812F-C0CDF5475AA3}" destId="{6515D45D-32FB-4134-A7F0-FD59DCDF1170}" srcOrd="1" destOrd="0" presId="urn:microsoft.com/office/officeart/2005/8/layout/orgChart1"/>
    <dgm:cxn modelId="{519B1359-8BA6-49B0-AC23-C13164E5F635}" type="presParOf" srcId="{40F9721C-9EF2-4DB8-BAFF-3CD4CAB38DF3}" destId="{06ED1734-D3FB-4452-A6A9-550910A87820}" srcOrd="0" destOrd="0" presId="urn:microsoft.com/office/officeart/2005/8/layout/orgChart1"/>
    <dgm:cxn modelId="{6323EEE9-6A09-4AE2-8C12-575B724CA31A}" type="presParOf" srcId="{06ED1734-D3FB-4452-A6A9-550910A87820}" destId="{2F686625-4563-4B21-A87B-A74B6097EDD0}" srcOrd="0" destOrd="0" presId="urn:microsoft.com/office/officeart/2005/8/layout/orgChart1"/>
    <dgm:cxn modelId="{57EECB60-5F82-48B2-A14D-AF484ADF9F9E}" type="presParOf" srcId="{2F686625-4563-4B21-A87B-A74B6097EDD0}" destId="{137D937D-078C-4B31-A3F2-E3F2C17F331A}" srcOrd="0" destOrd="0" presId="urn:microsoft.com/office/officeart/2005/8/layout/orgChart1"/>
    <dgm:cxn modelId="{C9AA237C-B3F4-43AB-B7E6-26D6A01AF58C}" type="presParOf" srcId="{2F686625-4563-4B21-A87B-A74B6097EDD0}" destId="{851AE185-7D91-4A65-A667-4F29877D5912}" srcOrd="1" destOrd="0" presId="urn:microsoft.com/office/officeart/2005/8/layout/orgChart1"/>
    <dgm:cxn modelId="{192C33AB-94BF-447A-A0A8-6F5A1BE99577}" type="presParOf" srcId="{06ED1734-D3FB-4452-A6A9-550910A87820}" destId="{062FE6FA-37E2-40B4-8087-C4AC16326C28}" srcOrd="1" destOrd="0" presId="urn:microsoft.com/office/officeart/2005/8/layout/orgChart1"/>
    <dgm:cxn modelId="{73D1133B-12FB-4626-A12E-4C4DDB8E9877}" type="presParOf" srcId="{062FE6FA-37E2-40B4-8087-C4AC16326C28}" destId="{379A12F4-C52C-4036-8A8D-A886F00A84FF}" srcOrd="0" destOrd="0" presId="urn:microsoft.com/office/officeart/2005/8/layout/orgChart1"/>
    <dgm:cxn modelId="{564126BA-C332-4923-895A-C77D6C12E603}" type="presParOf" srcId="{062FE6FA-37E2-40B4-8087-C4AC16326C28}" destId="{1CD3BAE3-CD3E-4B54-85E4-D6D926E3EA90}" srcOrd="1" destOrd="0" presId="urn:microsoft.com/office/officeart/2005/8/layout/orgChart1"/>
    <dgm:cxn modelId="{68523EE1-A016-4C13-8968-F233A518A92A}" type="presParOf" srcId="{1CD3BAE3-CD3E-4B54-85E4-D6D926E3EA90}" destId="{12A5F580-AE42-474F-BA4D-0A1FF55334CC}" srcOrd="0" destOrd="0" presId="urn:microsoft.com/office/officeart/2005/8/layout/orgChart1"/>
    <dgm:cxn modelId="{D9F2847B-437B-4B23-898E-C97FFE485F3C}" type="presParOf" srcId="{12A5F580-AE42-474F-BA4D-0A1FF55334CC}" destId="{AF4E244A-00FA-483C-9EC2-22555F8D35C0}" srcOrd="0" destOrd="0" presId="urn:microsoft.com/office/officeart/2005/8/layout/orgChart1"/>
    <dgm:cxn modelId="{F7343E66-800B-4CFE-A6A6-C26BCBE08027}" type="presParOf" srcId="{12A5F580-AE42-474F-BA4D-0A1FF55334CC}" destId="{6515D45D-32FB-4134-A7F0-FD59DCDF1170}" srcOrd="1" destOrd="0" presId="urn:microsoft.com/office/officeart/2005/8/layout/orgChart1"/>
    <dgm:cxn modelId="{877C9371-7F25-4D8D-82DB-9C8F53777038}" type="presParOf" srcId="{1CD3BAE3-CD3E-4B54-85E4-D6D926E3EA90}" destId="{6AF645F4-F8DD-4928-972C-B262A44F2D94}" srcOrd="1" destOrd="0" presId="urn:microsoft.com/office/officeart/2005/8/layout/orgChart1"/>
    <dgm:cxn modelId="{B1D50CC8-5934-4B4D-97BF-184F5A718E07}" type="presParOf" srcId="{1CD3BAE3-CD3E-4B54-85E4-D6D926E3EA90}" destId="{6FC11A6D-484B-4F94-AB2A-BB142CECB546}" srcOrd="2" destOrd="0" presId="urn:microsoft.com/office/officeart/2005/8/layout/orgChart1"/>
    <dgm:cxn modelId="{65415D07-AE63-4EC1-A44D-F033172BAB62}" type="presParOf" srcId="{062FE6FA-37E2-40B4-8087-C4AC16326C28}" destId="{1DDDE9A9-34D7-40C2-833A-3064867A286A}" srcOrd="2" destOrd="0" presId="urn:microsoft.com/office/officeart/2005/8/layout/orgChart1"/>
    <dgm:cxn modelId="{080B5753-E1BA-4202-90DC-69469E2211E8}" type="presParOf" srcId="{062FE6FA-37E2-40B4-8087-C4AC16326C28}" destId="{184E2B15-5070-4ACB-8146-8C20875DFB62}" srcOrd="3" destOrd="0" presId="urn:microsoft.com/office/officeart/2005/8/layout/orgChart1"/>
    <dgm:cxn modelId="{E77A6983-4DC6-47A3-BB7C-0520A29B3AE3}" type="presParOf" srcId="{184E2B15-5070-4ACB-8146-8C20875DFB62}" destId="{C904BBCF-580A-40BA-B325-9B6629F6FDC6}" srcOrd="0" destOrd="0" presId="urn:microsoft.com/office/officeart/2005/8/layout/orgChart1"/>
    <dgm:cxn modelId="{00976E79-F28C-4576-B04D-E465920CBC8E}" type="presParOf" srcId="{C904BBCF-580A-40BA-B325-9B6629F6FDC6}" destId="{5D776B8D-DB22-41A5-A164-7CD8EEC5ED64}" srcOrd="0" destOrd="0" presId="urn:microsoft.com/office/officeart/2005/8/layout/orgChart1"/>
    <dgm:cxn modelId="{328DFE77-6444-4228-8727-758A00D34475}" type="presParOf" srcId="{C904BBCF-580A-40BA-B325-9B6629F6FDC6}" destId="{84C75C47-B905-4790-900D-139EA79612B5}" srcOrd="1" destOrd="0" presId="urn:microsoft.com/office/officeart/2005/8/layout/orgChart1"/>
    <dgm:cxn modelId="{EC248925-D79A-4A9F-9DFA-1763ABBDB382}" type="presParOf" srcId="{184E2B15-5070-4ACB-8146-8C20875DFB62}" destId="{A5A341DA-F3FB-44C7-BBF8-40E38DBEEEC8}" srcOrd="1" destOrd="0" presId="urn:microsoft.com/office/officeart/2005/8/layout/orgChart1"/>
    <dgm:cxn modelId="{B78AF014-DA16-4EAB-A86B-09FAFFC77FF7}" type="presParOf" srcId="{184E2B15-5070-4ACB-8146-8C20875DFB62}" destId="{517308FB-A9F8-4708-A2E3-4D729303EC92}" srcOrd="2" destOrd="0" presId="urn:microsoft.com/office/officeart/2005/8/layout/orgChart1"/>
    <dgm:cxn modelId="{DD16933B-68E5-4591-98A3-3D32DDD2D831}" type="presParOf" srcId="{062FE6FA-37E2-40B4-8087-C4AC16326C28}" destId="{3B3139C1-2E70-4ACF-979A-73AF47655B73}" srcOrd="4" destOrd="0" presId="urn:microsoft.com/office/officeart/2005/8/layout/orgChart1"/>
    <dgm:cxn modelId="{86B41564-9013-4660-89EE-8CBE0CC54950}" type="presParOf" srcId="{062FE6FA-37E2-40B4-8087-C4AC16326C28}" destId="{78285FB6-6E69-4283-B4C3-6A5FD32A6850}" srcOrd="5" destOrd="0" presId="urn:microsoft.com/office/officeart/2005/8/layout/orgChart1"/>
    <dgm:cxn modelId="{A78E6F0D-BFF3-4499-A3B9-04761A4C7D04}" type="presParOf" srcId="{78285FB6-6E69-4283-B4C3-6A5FD32A6850}" destId="{AB26AA3C-D0AB-4AAD-9854-D75173E9FFC0}" srcOrd="0" destOrd="0" presId="urn:microsoft.com/office/officeart/2005/8/layout/orgChart1"/>
    <dgm:cxn modelId="{DA44873B-8C5A-466D-9A12-40189C49EB00}" type="presParOf" srcId="{AB26AA3C-D0AB-4AAD-9854-D75173E9FFC0}" destId="{24D6E096-1D7A-4C93-B408-884211C2D658}" srcOrd="0" destOrd="0" presId="urn:microsoft.com/office/officeart/2005/8/layout/orgChart1"/>
    <dgm:cxn modelId="{BF88D4DB-0CBA-4AED-9115-1CA127756E43}" type="presParOf" srcId="{AB26AA3C-D0AB-4AAD-9854-D75173E9FFC0}" destId="{C4E1AC3F-5392-43BA-A58E-93DA4EAC0148}" srcOrd="1" destOrd="0" presId="urn:microsoft.com/office/officeart/2005/8/layout/orgChart1"/>
    <dgm:cxn modelId="{76D1ED4C-09B1-4435-B202-2958E8087ECB}" type="presParOf" srcId="{78285FB6-6E69-4283-B4C3-6A5FD32A6850}" destId="{301E6371-40DC-49AD-AC9B-5A517BD67DF0}" srcOrd="1" destOrd="0" presId="urn:microsoft.com/office/officeart/2005/8/layout/orgChart1"/>
    <dgm:cxn modelId="{5F1774A7-A653-4D7D-9CBF-F0AF44C87A8C}" type="presParOf" srcId="{78285FB6-6E69-4283-B4C3-6A5FD32A6850}" destId="{5A1DCEEB-7213-4E4F-A665-C51F775DD2C0}" srcOrd="2" destOrd="0" presId="urn:microsoft.com/office/officeart/2005/8/layout/orgChart1"/>
    <dgm:cxn modelId="{33663D6F-9D7A-486F-9E50-0438FC171957}" type="presParOf" srcId="{06ED1734-D3FB-4452-A6A9-550910A87820}" destId="{9B48972D-F099-4062-B3A4-A786F1DC7D6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139C1-2E70-4ACF-979A-73AF47655B73}">
      <dsp:nvSpPr>
        <dsp:cNvPr id="0" name=""/>
        <dsp:cNvSpPr/>
      </dsp:nvSpPr>
      <dsp:spPr>
        <a:xfrm>
          <a:off x="3421600" y="1555127"/>
          <a:ext cx="2327310" cy="403913"/>
        </a:xfrm>
        <a:custGeom>
          <a:avLst/>
          <a:gdLst/>
          <a:ahLst/>
          <a:cxnLst/>
          <a:rect l="0" t="0" r="0" b="0"/>
          <a:pathLst>
            <a:path>
              <a:moveTo>
                <a:pt x="0" y="0"/>
              </a:moveTo>
              <a:lnTo>
                <a:pt x="0" y="201956"/>
              </a:lnTo>
              <a:lnTo>
                <a:pt x="2327310" y="201956"/>
              </a:lnTo>
              <a:lnTo>
                <a:pt x="2327310" y="4039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DDE9A9-34D7-40C2-833A-3064867A286A}">
      <dsp:nvSpPr>
        <dsp:cNvPr id="0" name=""/>
        <dsp:cNvSpPr/>
      </dsp:nvSpPr>
      <dsp:spPr>
        <a:xfrm>
          <a:off x="3289529" y="1555127"/>
          <a:ext cx="132070" cy="403913"/>
        </a:xfrm>
        <a:custGeom>
          <a:avLst/>
          <a:gdLst/>
          <a:ahLst/>
          <a:cxnLst/>
          <a:rect l="0" t="0" r="0" b="0"/>
          <a:pathLst>
            <a:path>
              <a:moveTo>
                <a:pt x="132070" y="0"/>
              </a:moveTo>
              <a:lnTo>
                <a:pt x="132070" y="201956"/>
              </a:lnTo>
              <a:lnTo>
                <a:pt x="0" y="201956"/>
              </a:lnTo>
              <a:lnTo>
                <a:pt x="0" y="4039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9A12F4-C52C-4036-8A8D-A886F00A84FF}">
      <dsp:nvSpPr>
        <dsp:cNvPr id="0" name=""/>
        <dsp:cNvSpPr/>
      </dsp:nvSpPr>
      <dsp:spPr>
        <a:xfrm>
          <a:off x="962219" y="1555127"/>
          <a:ext cx="2459380" cy="403913"/>
        </a:xfrm>
        <a:custGeom>
          <a:avLst/>
          <a:gdLst/>
          <a:ahLst/>
          <a:cxnLst/>
          <a:rect l="0" t="0" r="0" b="0"/>
          <a:pathLst>
            <a:path>
              <a:moveTo>
                <a:pt x="2459380" y="0"/>
              </a:moveTo>
              <a:lnTo>
                <a:pt x="2459380" y="201956"/>
              </a:lnTo>
              <a:lnTo>
                <a:pt x="0" y="201956"/>
              </a:lnTo>
              <a:lnTo>
                <a:pt x="0" y="4039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7D937D-078C-4B31-A3F2-E3F2C17F331A}">
      <dsp:nvSpPr>
        <dsp:cNvPr id="0" name=""/>
        <dsp:cNvSpPr/>
      </dsp:nvSpPr>
      <dsp:spPr>
        <a:xfrm>
          <a:off x="1112869" y="273626"/>
          <a:ext cx="4617460" cy="12815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_tradnl" sz="1200" kern="1200" dirty="0">
              <a:latin typeface="Arial" panose="020B0604020202020204" pitchFamily="34" charset="0"/>
              <a:cs typeface="Arial" panose="020B0604020202020204" pitchFamily="34" charset="0"/>
            </a:rPr>
            <a:t>Pacientes con DM2 con MEV y MET</a:t>
          </a:r>
        </a:p>
        <a:p>
          <a:pPr lvl="0" algn="ctr" defTabSz="533400">
            <a:lnSpc>
              <a:spcPct val="90000"/>
            </a:lnSpc>
            <a:spcBef>
              <a:spcPct val="0"/>
            </a:spcBef>
            <a:spcAft>
              <a:spcPct val="35000"/>
            </a:spcAft>
          </a:pPr>
          <a:r>
            <a:rPr lang="es-ES_tradnl" sz="1200" kern="1200" dirty="0">
              <a:latin typeface="Arial" panose="020B0604020202020204" pitchFamily="34" charset="0"/>
              <a:cs typeface="Arial" panose="020B0604020202020204" pitchFamily="34" charset="0"/>
            </a:rPr>
            <a:t>durante al menos 12 meses antes</a:t>
          </a:r>
        </a:p>
        <a:p>
          <a:pPr lvl="0" algn="ctr" defTabSz="533400">
            <a:lnSpc>
              <a:spcPct val="90000"/>
            </a:lnSpc>
            <a:spcBef>
              <a:spcPct val="0"/>
            </a:spcBef>
            <a:spcAft>
              <a:spcPct val="35000"/>
            </a:spcAft>
          </a:pPr>
          <a:r>
            <a:rPr lang="es-ES_tradnl" sz="1200" kern="1200" dirty="0">
              <a:latin typeface="Arial" panose="020B0604020202020204" pitchFamily="34" charset="0"/>
              <a:cs typeface="Arial" panose="020B0604020202020204" pitchFamily="34" charset="0"/>
            </a:rPr>
            <a:t>de la fecha de inclusión</a:t>
          </a:r>
        </a:p>
        <a:p>
          <a:pPr lvl="0" algn="ctr" defTabSz="533400">
            <a:lnSpc>
              <a:spcPct val="90000"/>
            </a:lnSpc>
            <a:spcBef>
              <a:spcPct val="0"/>
            </a:spcBef>
            <a:spcAft>
              <a:spcPct val="35000"/>
            </a:spcAft>
          </a:pPr>
          <a:r>
            <a:rPr lang="es-ES_tradnl" sz="1200" kern="1200" dirty="0">
              <a:latin typeface="Arial" panose="020B0604020202020204" pitchFamily="34" charset="0"/>
              <a:cs typeface="Arial" panose="020B0604020202020204" pitchFamily="34" charset="0"/>
            </a:rPr>
            <a:t>n </a:t>
          </a:r>
          <a:r>
            <a:rPr lang="es-ES_tradnl" sz="1200" kern="1200" dirty="0">
              <a:latin typeface="Arial" panose="020B0604020202020204" pitchFamily="34" charset="0"/>
              <a:cs typeface="Arial" panose="020B0604020202020204" pitchFamily="34" charset="0"/>
              <a:sym typeface="Symbol" panose="05050102010706020507" pitchFamily="18" charset="2"/>
            </a:rPr>
            <a:t>= 1.032</a:t>
          </a:r>
          <a:endParaRPr lang="es-ES_tradnl" sz="1200" kern="1200" dirty="0">
            <a:latin typeface="Arial" panose="020B0604020202020204" pitchFamily="34" charset="0"/>
            <a:cs typeface="Arial" panose="020B0604020202020204" pitchFamily="34" charset="0"/>
          </a:endParaRPr>
        </a:p>
      </dsp:txBody>
      <dsp:txXfrm>
        <a:off x="1112869" y="273626"/>
        <a:ext cx="4617460" cy="1281501"/>
      </dsp:txXfrm>
    </dsp:sp>
    <dsp:sp modelId="{AF4E244A-00FA-483C-9EC2-22555F8D35C0}">
      <dsp:nvSpPr>
        <dsp:cNvPr id="0" name=""/>
        <dsp:cNvSpPr/>
      </dsp:nvSpPr>
      <dsp:spPr>
        <a:xfrm>
          <a:off x="521" y="1959041"/>
          <a:ext cx="1923396" cy="24164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_tradnl" sz="1200" b="1" kern="1200">
              <a:latin typeface="Arial" panose="020B0604020202020204" pitchFamily="34" charset="0"/>
              <a:cs typeface="Arial" panose="020B0604020202020204" pitchFamily="34" charset="0"/>
            </a:rPr>
            <a:t>Grupo 1</a:t>
          </a:r>
        </a:p>
        <a:p>
          <a:pPr lvl="0" algn="ctr" defTabSz="533400">
            <a:lnSpc>
              <a:spcPct val="90000"/>
            </a:lnSpc>
            <a:spcBef>
              <a:spcPct val="0"/>
            </a:spcBef>
            <a:spcAft>
              <a:spcPct val="35000"/>
            </a:spcAft>
          </a:pPr>
          <a:r>
            <a:rPr lang="es-ES_tradnl" sz="1200" kern="1200">
              <a:latin typeface="Arial" panose="020B0604020202020204" pitchFamily="34" charset="0"/>
              <a:cs typeface="Arial" panose="020B0604020202020204" pitchFamily="34" charset="0"/>
            </a:rPr>
            <a:t>Más de 6 meses antes</a:t>
          </a:r>
        </a:p>
        <a:p>
          <a:pPr lvl="0" algn="ctr" defTabSz="533400">
            <a:lnSpc>
              <a:spcPct val="90000"/>
            </a:lnSpc>
            <a:spcBef>
              <a:spcPct val="0"/>
            </a:spcBef>
            <a:spcAft>
              <a:spcPct val="35000"/>
            </a:spcAft>
          </a:pPr>
          <a:r>
            <a:rPr lang="es-ES_tradnl" sz="1200" kern="1200">
              <a:latin typeface="Arial" panose="020B0604020202020204" pitchFamily="34" charset="0"/>
              <a:cs typeface="Arial" panose="020B0604020202020204" pitchFamily="34" charset="0"/>
            </a:rPr>
            <a:t>de la fecha de inclusión</a:t>
          </a:r>
        </a:p>
        <a:p>
          <a:pPr lvl="0" algn="ctr" defTabSz="533400">
            <a:lnSpc>
              <a:spcPct val="90000"/>
            </a:lnSpc>
            <a:spcBef>
              <a:spcPct val="0"/>
            </a:spcBef>
            <a:spcAft>
              <a:spcPct val="35000"/>
            </a:spcAft>
          </a:pPr>
          <a:r>
            <a:rPr lang="es-ES_tradnl" sz="1200" b="1" kern="1200">
              <a:latin typeface="Arial" panose="020B0604020202020204" pitchFamily="34" charset="0"/>
              <a:cs typeface="Arial" panose="020B0604020202020204" pitchFamily="34" charset="0"/>
            </a:rPr>
            <a:t>SE AÑADE</a:t>
          </a:r>
        </a:p>
        <a:p>
          <a:pPr lvl="0" algn="ctr" defTabSz="533400">
            <a:lnSpc>
              <a:spcPct val="90000"/>
            </a:lnSpc>
            <a:spcBef>
              <a:spcPct val="0"/>
            </a:spcBef>
            <a:spcAft>
              <a:spcPct val="35000"/>
            </a:spcAft>
          </a:pPr>
          <a:r>
            <a:rPr lang="es-ES_tradnl" sz="1200" b="1" kern="1200">
              <a:latin typeface="Arial" panose="020B0604020202020204" pitchFamily="34" charset="0"/>
              <a:cs typeface="Arial" panose="020B0604020202020204" pitchFamily="34" charset="0"/>
            </a:rPr>
            <a:t>DAPAGLIFLOZINA</a:t>
          </a:r>
        </a:p>
        <a:p>
          <a:pPr lvl="0" algn="ctr" defTabSz="533400">
            <a:lnSpc>
              <a:spcPct val="90000"/>
            </a:lnSpc>
            <a:spcBef>
              <a:spcPct val="0"/>
            </a:spcBef>
            <a:spcAft>
              <a:spcPct val="35000"/>
            </a:spcAft>
          </a:pPr>
          <a:r>
            <a:rPr lang="es-ES_tradnl" sz="1200" kern="1200">
              <a:latin typeface="Arial" panose="020B0604020202020204" pitchFamily="34" charset="0"/>
              <a:cs typeface="Arial" panose="020B0604020202020204" pitchFamily="34" charset="0"/>
            </a:rPr>
            <a:t>n </a:t>
          </a:r>
          <a:r>
            <a:rPr lang="es-ES_tradnl" sz="1200" kern="1200">
              <a:latin typeface="Arial" panose="020B0604020202020204" pitchFamily="34" charset="0"/>
              <a:cs typeface="Arial" panose="020B0604020202020204" pitchFamily="34" charset="0"/>
              <a:sym typeface="Symbol" panose="05050102010706020507" pitchFamily="18" charset="2"/>
            </a:rPr>
            <a:t>= 344</a:t>
          </a:r>
          <a:endParaRPr lang="es-ES_tradnl" sz="1200" kern="1200">
            <a:latin typeface="Arial" panose="020B0604020202020204" pitchFamily="34" charset="0"/>
            <a:cs typeface="Arial" panose="020B0604020202020204" pitchFamily="34" charset="0"/>
          </a:endParaRPr>
        </a:p>
      </dsp:txBody>
      <dsp:txXfrm>
        <a:off x="521" y="1959041"/>
        <a:ext cx="1923396" cy="2416411"/>
      </dsp:txXfrm>
    </dsp:sp>
    <dsp:sp modelId="{5D776B8D-DB22-41A5-A164-7CD8EEC5ED64}">
      <dsp:nvSpPr>
        <dsp:cNvPr id="0" name=""/>
        <dsp:cNvSpPr/>
      </dsp:nvSpPr>
      <dsp:spPr>
        <a:xfrm>
          <a:off x="2327831" y="1959041"/>
          <a:ext cx="1923396" cy="23935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_tradnl" sz="1200" b="1" kern="1200">
              <a:latin typeface="Arial" panose="020B0604020202020204" pitchFamily="34" charset="0"/>
              <a:cs typeface="Arial" panose="020B0604020202020204" pitchFamily="34" charset="0"/>
            </a:rPr>
            <a:t>Grupo 2</a:t>
          </a:r>
        </a:p>
        <a:p>
          <a:pPr lvl="0" algn="ctr" defTabSz="533400">
            <a:lnSpc>
              <a:spcPct val="90000"/>
            </a:lnSpc>
            <a:spcBef>
              <a:spcPct val="0"/>
            </a:spcBef>
            <a:spcAft>
              <a:spcPct val="35000"/>
            </a:spcAft>
          </a:pPr>
          <a:r>
            <a:rPr lang="es-ES_tradnl" sz="1200" kern="1200">
              <a:latin typeface="Arial" panose="020B0604020202020204" pitchFamily="34" charset="0"/>
              <a:cs typeface="Arial" panose="020B0604020202020204" pitchFamily="34" charset="0"/>
            </a:rPr>
            <a:t>Más de 6 meses antes</a:t>
          </a:r>
        </a:p>
        <a:p>
          <a:pPr lvl="0" algn="ctr" defTabSz="533400">
            <a:lnSpc>
              <a:spcPct val="90000"/>
            </a:lnSpc>
            <a:spcBef>
              <a:spcPct val="0"/>
            </a:spcBef>
            <a:spcAft>
              <a:spcPct val="35000"/>
            </a:spcAft>
          </a:pPr>
          <a:r>
            <a:rPr lang="es-ES_tradnl" sz="1200" kern="1200">
              <a:latin typeface="Arial" panose="020B0604020202020204" pitchFamily="34" charset="0"/>
              <a:cs typeface="Arial" panose="020B0604020202020204" pitchFamily="34" charset="0"/>
            </a:rPr>
            <a:t>de la fecha de inclusión</a:t>
          </a:r>
        </a:p>
        <a:p>
          <a:pPr lvl="0" algn="ctr" defTabSz="533400">
            <a:lnSpc>
              <a:spcPct val="90000"/>
            </a:lnSpc>
            <a:spcBef>
              <a:spcPct val="0"/>
            </a:spcBef>
            <a:spcAft>
              <a:spcPct val="35000"/>
            </a:spcAft>
          </a:pPr>
          <a:r>
            <a:rPr lang="es-ES_tradnl" sz="1200" b="1" kern="1200">
              <a:latin typeface="Arial" panose="020B0604020202020204" pitchFamily="34" charset="0"/>
              <a:cs typeface="Arial" panose="020B0604020202020204" pitchFamily="34" charset="0"/>
            </a:rPr>
            <a:t>SE AÑADE OTRO</a:t>
          </a:r>
        </a:p>
        <a:p>
          <a:pPr lvl="0" algn="ctr" defTabSz="533400">
            <a:lnSpc>
              <a:spcPct val="90000"/>
            </a:lnSpc>
            <a:spcBef>
              <a:spcPct val="0"/>
            </a:spcBef>
            <a:spcAft>
              <a:spcPct val="35000"/>
            </a:spcAft>
          </a:pPr>
          <a:r>
            <a:rPr lang="es-ES_tradnl" sz="1200" b="1" kern="1200">
              <a:latin typeface="Arial" panose="020B0604020202020204" pitchFamily="34" charset="0"/>
              <a:cs typeface="Arial" panose="020B0604020202020204" pitchFamily="34" charset="0"/>
            </a:rPr>
            <a:t>HIPOGLUCEMIANTE</a:t>
          </a:r>
        </a:p>
        <a:p>
          <a:pPr lvl="0" algn="ctr" defTabSz="533400">
            <a:lnSpc>
              <a:spcPct val="90000"/>
            </a:lnSpc>
            <a:spcBef>
              <a:spcPct val="0"/>
            </a:spcBef>
            <a:spcAft>
              <a:spcPct val="35000"/>
            </a:spcAft>
          </a:pPr>
          <a:r>
            <a:rPr lang="es-ES_tradnl" sz="1200" b="1" kern="1200">
              <a:latin typeface="Arial" panose="020B0604020202020204" pitchFamily="34" charset="0"/>
              <a:cs typeface="Arial" panose="020B0604020202020204" pitchFamily="34" charset="0"/>
            </a:rPr>
            <a:t>(No iSGLT2)</a:t>
          </a:r>
        </a:p>
        <a:p>
          <a:pPr lvl="0" algn="ctr" defTabSz="533400">
            <a:lnSpc>
              <a:spcPct val="90000"/>
            </a:lnSpc>
            <a:spcBef>
              <a:spcPct val="0"/>
            </a:spcBef>
            <a:spcAft>
              <a:spcPct val="35000"/>
            </a:spcAft>
          </a:pPr>
          <a:r>
            <a:rPr lang="es-ES_tradnl" sz="1200" kern="1200">
              <a:latin typeface="Arial" panose="020B0604020202020204" pitchFamily="34" charset="0"/>
              <a:cs typeface="Arial" panose="020B0604020202020204" pitchFamily="34" charset="0"/>
            </a:rPr>
            <a:t>n </a:t>
          </a:r>
          <a:r>
            <a:rPr lang="es-ES_tradnl" sz="1200" kern="1200">
              <a:latin typeface="Arial" panose="020B0604020202020204" pitchFamily="34" charset="0"/>
              <a:cs typeface="Arial" panose="020B0604020202020204" pitchFamily="34" charset="0"/>
              <a:sym typeface="Symbol" panose="05050102010706020507" pitchFamily="18" charset="2"/>
            </a:rPr>
            <a:t>= 344</a:t>
          </a:r>
          <a:endParaRPr lang="es-ES_tradnl" sz="1200" kern="1200">
            <a:latin typeface="Arial" panose="020B0604020202020204" pitchFamily="34" charset="0"/>
            <a:cs typeface="Arial" panose="020B0604020202020204" pitchFamily="34" charset="0"/>
          </a:endParaRPr>
        </a:p>
      </dsp:txBody>
      <dsp:txXfrm>
        <a:off x="2327831" y="1959041"/>
        <a:ext cx="1923396" cy="2393561"/>
      </dsp:txXfrm>
    </dsp:sp>
    <dsp:sp modelId="{24D6E096-1D7A-4C93-B408-884211C2D658}">
      <dsp:nvSpPr>
        <dsp:cNvPr id="0" name=""/>
        <dsp:cNvSpPr/>
      </dsp:nvSpPr>
      <dsp:spPr>
        <a:xfrm>
          <a:off x="4655141" y="1959041"/>
          <a:ext cx="2187537" cy="23734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_tradnl" sz="1200" b="1" kern="1200">
              <a:latin typeface="Arial" panose="020B0604020202020204" pitchFamily="34" charset="0"/>
              <a:cs typeface="Arial" panose="020B0604020202020204" pitchFamily="34" charset="0"/>
            </a:rPr>
            <a:t>Grupo 3</a:t>
          </a:r>
        </a:p>
        <a:p>
          <a:pPr lvl="0" algn="ctr" defTabSz="533400">
            <a:lnSpc>
              <a:spcPct val="90000"/>
            </a:lnSpc>
            <a:spcBef>
              <a:spcPct val="0"/>
            </a:spcBef>
            <a:spcAft>
              <a:spcPct val="35000"/>
            </a:spcAft>
          </a:pPr>
          <a:r>
            <a:rPr lang="es-ES_tradnl" sz="1200" kern="1200">
              <a:latin typeface="Arial" panose="020B0604020202020204" pitchFamily="34" charset="0"/>
              <a:cs typeface="Arial" panose="020B0604020202020204" pitchFamily="34" charset="0"/>
            </a:rPr>
            <a:t>Más de 6 meses antes</a:t>
          </a:r>
        </a:p>
        <a:p>
          <a:pPr lvl="0" algn="ctr" defTabSz="533400">
            <a:lnSpc>
              <a:spcPct val="90000"/>
            </a:lnSpc>
            <a:spcBef>
              <a:spcPct val="0"/>
            </a:spcBef>
            <a:spcAft>
              <a:spcPct val="35000"/>
            </a:spcAft>
          </a:pPr>
          <a:r>
            <a:rPr lang="es-ES_tradnl" sz="1200" kern="1200">
              <a:latin typeface="Arial" panose="020B0604020202020204" pitchFamily="34" charset="0"/>
              <a:cs typeface="Arial" panose="020B0604020202020204" pitchFamily="34" charset="0"/>
            </a:rPr>
            <a:t>de la fecha de inclusión en inercia terapéutica.</a:t>
          </a:r>
        </a:p>
        <a:p>
          <a:pPr lvl="0" algn="ctr" defTabSz="533400">
            <a:lnSpc>
              <a:spcPct val="90000"/>
            </a:lnSpc>
            <a:spcBef>
              <a:spcPct val="0"/>
            </a:spcBef>
            <a:spcAft>
              <a:spcPct val="35000"/>
            </a:spcAft>
          </a:pPr>
          <a:r>
            <a:rPr lang="es-ES_tradnl" sz="1200" b="1" kern="1200">
              <a:latin typeface="Arial" panose="020B0604020202020204" pitchFamily="34" charset="0"/>
              <a:cs typeface="Arial" panose="020B0604020202020204" pitchFamily="34" charset="0"/>
            </a:rPr>
            <a:t>NO SE AÑADE OTRO HIPOGLUCEMIANTE</a:t>
          </a:r>
        </a:p>
        <a:p>
          <a:pPr lvl="0" algn="ctr" defTabSz="533400">
            <a:lnSpc>
              <a:spcPct val="90000"/>
            </a:lnSpc>
            <a:spcBef>
              <a:spcPct val="0"/>
            </a:spcBef>
            <a:spcAft>
              <a:spcPct val="35000"/>
            </a:spcAft>
          </a:pPr>
          <a:r>
            <a:rPr lang="es-ES_tradnl" sz="1200" kern="1200">
              <a:latin typeface="Arial" panose="020B0604020202020204" pitchFamily="34" charset="0"/>
              <a:cs typeface="Arial" panose="020B0604020202020204" pitchFamily="34" charset="0"/>
            </a:rPr>
            <a:t>n </a:t>
          </a:r>
          <a:r>
            <a:rPr lang="es-ES_tradnl" sz="1200" kern="1200">
              <a:latin typeface="Arial" panose="020B0604020202020204" pitchFamily="34" charset="0"/>
              <a:cs typeface="Arial" panose="020B0604020202020204" pitchFamily="34" charset="0"/>
              <a:sym typeface="Symbol" panose="05050102010706020507" pitchFamily="18" charset="2"/>
            </a:rPr>
            <a:t>= 344</a:t>
          </a:r>
          <a:endParaRPr lang="es-ES_tradnl" sz="1200" kern="1200">
            <a:latin typeface="Arial" panose="020B0604020202020204" pitchFamily="34" charset="0"/>
            <a:cs typeface="Arial" panose="020B0604020202020204" pitchFamily="34" charset="0"/>
          </a:endParaRPr>
        </a:p>
      </dsp:txBody>
      <dsp:txXfrm>
        <a:off x="4655141" y="1959041"/>
        <a:ext cx="2187537" cy="237345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894F9C-A113-4591-A58E-CA0611F7824D}" type="datetimeFigureOut">
              <a:rPr lang="es-ES_tradnl" smtClean="0"/>
              <a:t>10/03/2018</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C018C8-5091-4AB2-B7CE-6E47EE230475}" type="slidenum">
              <a:rPr lang="es-ES_tradnl" smtClean="0"/>
              <a:t>‹Nº›</a:t>
            </a:fld>
            <a:endParaRPr lang="es-ES_tradnl"/>
          </a:p>
        </p:txBody>
      </p:sp>
    </p:spTree>
    <p:extLst>
      <p:ext uri="{BB962C8B-B14F-4D97-AF65-F5344CB8AC3E}">
        <p14:creationId xmlns:p14="http://schemas.microsoft.com/office/powerpoint/2010/main" val="310792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33C018C8-5091-4AB2-B7CE-6E47EE230475}" type="slidenum">
              <a:rPr lang="es-ES_tradnl" smtClean="0"/>
              <a:t>9</a:t>
            </a:fld>
            <a:endParaRPr lang="es-ES_tradnl"/>
          </a:p>
        </p:txBody>
      </p:sp>
    </p:spTree>
    <p:extLst>
      <p:ext uri="{BB962C8B-B14F-4D97-AF65-F5344CB8AC3E}">
        <p14:creationId xmlns:p14="http://schemas.microsoft.com/office/powerpoint/2010/main" val="4145477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D5FE90BB-78BA-41C6-A89A-07D90AA963F9}" type="datetimeFigureOut">
              <a:rPr lang="es-ES" smtClean="0"/>
              <a:t>10/03/2018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B2F7382-19E0-449D-9161-EC7588ABF8F7}" type="slidenum">
              <a:rPr lang="es-ES" smtClean="0"/>
              <a:t>‹Nº›</a:t>
            </a:fld>
            <a:endParaRPr lang="es-ES"/>
          </a:p>
        </p:txBody>
      </p:sp>
    </p:spTree>
    <p:extLst>
      <p:ext uri="{BB962C8B-B14F-4D97-AF65-F5344CB8AC3E}">
        <p14:creationId xmlns:p14="http://schemas.microsoft.com/office/powerpoint/2010/main" val="658492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D5FE90BB-78BA-41C6-A89A-07D90AA963F9}" type="datetimeFigureOut">
              <a:rPr lang="es-ES" smtClean="0"/>
              <a:t>10/03/2018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B2F7382-19E0-449D-9161-EC7588ABF8F7}" type="slidenum">
              <a:rPr lang="es-ES" smtClean="0"/>
              <a:t>‹Nº›</a:t>
            </a:fld>
            <a:endParaRPr lang="es-ES"/>
          </a:p>
        </p:txBody>
      </p:sp>
    </p:spTree>
    <p:extLst>
      <p:ext uri="{BB962C8B-B14F-4D97-AF65-F5344CB8AC3E}">
        <p14:creationId xmlns:p14="http://schemas.microsoft.com/office/powerpoint/2010/main" val="689674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D5FE90BB-78BA-41C6-A89A-07D90AA963F9}" type="datetimeFigureOut">
              <a:rPr lang="es-ES" smtClean="0"/>
              <a:t>10/03/2018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B2F7382-19E0-449D-9161-EC7588ABF8F7}" type="slidenum">
              <a:rPr lang="es-ES" smtClean="0"/>
              <a:t>‹Nº›</a:t>
            </a:fld>
            <a:endParaRPr lang="es-ES"/>
          </a:p>
        </p:txBody>
      </p:sp>
    </p:spTree>
    <p:extLst>
      <p:ext uri="{BB962C8B-B14F-4D97-AF65-F5344CB8AC3E}">
        <p14:creationId xmlns:p14="http://schemas.microsoft.com/office/powerpoint/2010/main" val="1595940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D5FE90BB-78BA-41C6-A89A-07D90AA963F9}" type="datetimeFigureOut">
              <a:rPr lang="es-ES" smtClean="0"/>
              <a:t>10/03/2018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B2F7382-19E0-449D-9161-EC7588ABF8F7}" type="slidenum">
              <a:rPr lang="es-ES" smtClean="0"/>
              <a:t>‹Nº›</a:t>
            </a:fld>
            <a:endParaRPr lang="es-ES"/>
          </a:p>
        </p:txBody>
      </p:sp>
    </p:spTree>
    <p:extLst>
      <p:ext uri="{BB962C8B-B14F-4D97-AF65-F5344CB8AC3E}">
        <p14:creationId xmlns:p14="http://schemas.microsoft.com/office/powerpoint/2010/main" val="626571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D5FE90BB-78BA-41C6-A89A-07D90AA963F9}" type="datetimeFigureOut">
              <a:rPr lang="es-ES" smtClean="0"/>
              <a:t>10/03/2018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B2F7382-19E0-449D-9161-EC7588ABF8F7}" type="slidenum">
              <a:rPr lang="es-ES" smtClean="0"/>
              <a:t>‹Nº›</a:t>
            </a:fld>
            <a:endParaRPr lang="es-ES"/>
          </a:p>
        </p:txBody>
      </p:sp>
    </p:spTree>
    <p:extLst>
      <p:ext uri="{BB962C8B-B14F-4D97-AF65-F5344CB8AC3E}">
        <p14:creationId xmlns:p14="http://schemas.microsoft.com/office/powerpoint/2010/main" val="3177438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D5FE90BB-78BA-41C6-A89A-07D90AA963F9}" type="datetimeFigureOut">
              <a:rPr lang="es-ES" smtClean="0"/>
              <a:t>10/03/2018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B2F7382-19E0-449D-9161-EC7588ABF8F7}" type="slidenum">
              <a:rPr lang="es-ES" smtClean="0"/>
              <a:t>‹Nº›</a:t>
            </a:fld>
            <a:endParaRPr lang="es-ES"/>
          </a:p>
        </p:txBody>
      </p:sp>
    </p:spTree>
    <p:extLst>
      <p:ext uri="{BB962C8B-B14F-4D97-AF65-F5344CB8AC3E}">
        <p14:creationId xmlns:p14="http://schemas.microsoft.com/office/powerpoint/2010/main" val="2185383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D5FE90BB-78BA-41C6-A89A-07D90AA963F9}" type="datetimeFigureOut">
              <a:rPr lang="es-ES" smtClean="0"/>
              <a:t>10/03/2018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5B2F7382-19E0-449D-9161-EC7588ABF8F7}" type="slidenum">
              <a:rPr lang="es-ES" smtClean="0"/>
              <a:t>‹Nº›</a:t>
            </a:fld>
            <a:endParaRPr lang="es-ES"/>
          </a:p>
        </p:txBody>
      </p:sp>
    </p:spTree>
    <p:extLst>
      <p:ext uri="{BB962C8B-B14F-4D97-AF65-F5344CB8AC3E}">
        <p14:creationId xmlns:p14="http://schemas.microsoft.com/office/powerpoint/2010/main" val="1125093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D5FE90BB-78BA-41C6-A89A-07D90AA963F9}" type="datetimeFigureOut">
              <a:rPr lang="es-ES" smtClean="0"/>
              <a:t>10/03/2018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5B2F7382-19E0-449D-9161-EC7588ABF8F7}" type="slidenum">
              <a:rPr lang="es-ES" smtClean="0"/>
              <a:t>‹Nº›</a:t>
            </a:fld>
            <a:endParaRPr lang="es-ES"/>
          </a:p>
        </p:txBody>
      </p:sp>
    </p:spTree>
    <p:extLst>
      <p:ext uri="{BB962C8B-B14F-4D97-AF65-F5344CB8AC3E}">
        <p14:creationId xmlns:p14="http://schemas.microsoft.com/office/powerpoint/2010/main" val="4108811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5FE90BB-78BA-41C6-A89A-07D90AA963F9}" type="datetimeFigureOut">
              <a:rPr lang="es-ES" smtClean="0"/>
              <a:t>10/03/2018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5B2F7382-19E0-449D-9161-EC7588ABF8F7}" type="slidenum">
              <a:rPr lang="es-ES" smtClean="0"/>
              <a:t>‹Nº›</a:t>
            </a:fld>
            <a:endParaRPr lang="es-ES"/>
          </a:p>
        </p:txBody>
      </p:sp>
    </p:spTree>
    <p:extLst>
      <p:ext uri="{BB962C8B-B14F-4D97-AF65-F5344CB8AC3E}">
        <p14:creationId xmlns:p14="http://schemas.microsoft.com/office/powerpoint/2010/main" val="4218496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5FE90BB-78BA-41C6-A89A-07D90AA963F9}" type="datetimeFigureOut">
              <a:rPr lang="es-ES" smtClean="0"/>
              <a:t>10/03/2018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B2F7382-19E0-449D-9161-EC7588ABF8F7}" type="slidenum">
              <a:rPr lang="es-ES" smtClean="0"/>
              <a:t>‹Nº›</a:t>
            </a:fld>
            <a:endParaRPr lang="es-ES"/>
          </a:p>
        </p:txBody>
      </p:sp>
    </p:spTree>
    <p:extLst>
      <p:ext uri="{BB962C8B-B14F-4D97-AF65-F5344CB8AC3E}">
        <p14:creationId xmlns:p14="http://schemas.microsoft.com/office/powerpoint/2010/main" val="1978505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5FE90BB-78BA-41C6-A89A-07D90AA963F9}" type="datetimeFigureOut">
              <a:rPr lang="es-ES" smtClean="0"/>
              <a:t>10/03/2018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B2F7382-19E0-449D-9161-EC7588ABF8F7}" type="slidenum">
              <a:rPr lang="es-ES" smtClean="0"/>
              <a:t>‹Nº›</a:t>
            </a:fld>
            <a:endParaRPr lang="es-ES"/>
          </a:p>
        </p:txBody>
      </p:sp>
    </p:spTree>
    <p:extLst>
      <p:ext uri="{BB962C8B-B14F-4D97-AF65-F5344CB8AC3E}">
        <p14:creationId xmlns:p14="http://schemas.microsoft.com/office/powerpoint/2010/main" val="1443399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E90BB-78BA-41C6-A89A-07D90AA963F9}" type="datetimeFigureOut">
              <a:rPr lang="es-ES" smtClean="0"/>
              <a:t>10/03/2018</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F7382-19E0-449D-9161-EC7588ABF8F7}" type="slidenum">
              <a:rPr lang="es-ES" smtClean="0"/>
              <a:t>‹Nº›</a:t>
            </a:fld>
            <a:endParaRPr lang="es-ES"/>
          </a:p>
        </p:txBody>
      </p:sp>
    </p:spTree>
    <p:extLst>
      <p:ext uri="{BB962C8B-B14F-4D97-AF65-F5344CB8AC3E}">
        <p14:creationId xmlns:p14="http://schemas.microsoft.com/office/powerpoint/2010/main" val="2908306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10994316" y="75304"/>
            <a:ext cx="1355463" cy="369332"/>
          </a:xfrm>
          <a:prstGeom prst="rect">
            <a:avLst/>
          </a:prstGeom>
          <a:noFill/>
        </p:spPr>
        <p:txBody>
          <a:bodyPr wrap="square" rtlCol="0">
            <a:spAutoFit/>
          </a:bodyPr>
          <a:lstStyle/>
          <a:p>
            <a:pPr algn="ctr"/>
            <a:r>
              <a:rPr lang="es-ES" dirty="0" smtClean="0">
                <a:solidFill>
                  <a:schemeClr val="accent1">
                    <a:lumMod val="50000"/>
                  </a:schemeClr>
                </a:solidFill>
              </a:rPr>
              <a:t>242/1827</a:t>
            </a:r>
            <a:endParaRPr lang="es-ES_tradnl" dirty="0">
              <a:solidFill>
                <a:schemeClr val="accent1">
                  <a:lumMod val="50000"/>
                </a:schemeClr>
              </a:solidFill>
            </a:endParaRPr>
          </a:p>
        </p:txBody>
      </p:sp>
      <p:sp>
        <p:nvSpPr>
          <p:cNvPr id="8" name="Rectangle 3"/>
          <p:cNvSpPr>
            <a:spLocks noChangeArrowheads="1"/>
          </p:cNvSpPr>
          <p:nvPr/>
        </p:nvSpPr>
        <p:spPr bwMode="auto">
          <a:xfrm>
            <a:off x="1218947" y="2662053"/>
            <a:ext cx="9775369" cy="2567214"/>
          </a:xfrm>
          <a:prstGeom prst="rect">
            <a:avLst/>
          </a:prstGeom>
          <a:gradFill rotWithShape="1">
            <a:gsLst>
              <a:gs pos="0">
                <a:srgbClr val="FFCC00"/>
              </a:gs>
              <a:gs pos="50000">
                <a:srgbClr val="FFFFFF"/>
              </a:gs>
              <a:gs pos="100000">
                <a:srgbClr val="FF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endParaRPr kumimoji="0" lang="es-ES_tradnl" altLang="es-ES_tradnl" sz="1000" b="1" i="0" u="none" strike="noStrike" cap="none" normalizeH="0" baseline="0" dirty="0" smtClean="0">
              <a:ln>
                <a:noFill/>
              </a:ln>
              <a:solidFill>
                <a:schemeClr val="tx1"/>
              </a:solidFill>
              <a:effectLst/>
              <a:latin typeface="Calibri Light" panose="020F0302020204030204" pitchFamily="34" charset="0"/>
            </a:endParaRPr>
          </a:p>
          <a:p>
            <a:pPr marL="0" marR="0" lvl="0" indent="0" algn="ctr" defTabSz="914400" rtl="0" eaLnBrk="0" fontAlgn="base" latinLnBrk="0" hangingPunct="0">
              <a:lnSpc>
                <a:spcPct val="100000"/>
              </a:lnSpc>
              <a:spcBef>
                <a:spcPct val="0"/>
              </a:spcBef>
              <a:spcAft>
                <a:spcPts val="1000"/>
              </a:spcAft>
              <a:buClrTx/>
              <a:buSzTx/>
              <a:buFontTx/>
              <a:buNone/>
              <a:tabLst/>
            </a:pPr>
            <a:r>
              <a:rPr kumimoji="0" lang="es-ES_tradnl" altLang="es-ES_tradnl" sz="3200" b="1" i="0" u="none" strike="noStrike" cap="none" normalizeH="0" baseline="0" dirty="0" smtClean="0">
                <a:ln>
                  <a:noFill/>
                </a:ln>
                <a:solidFill>
                  <a:srgbClr val="000000"/>
                </a:solidFill>
                <a:effectLst/>
                <a:latin typeface="+mj-lt"/>
              </a:rPr>
              <a:t>Estudio de la variación del control metabólico en pacientes </a:t>
            </a:r>
            <a:r>
              <a:rPr kumimoji="0" lang="es-ES_tradnl" altLang="es-ES_tradnl" sz="3200" b="1" i="0" u="none" strike="noStrike" cap="none" normalizeH="0" baseline="0" dirty="0" smtClean="0">
                <a:ln>
                  <a:noFill/>
                </a:ln>
                <a:solidFill>
                  <a:schemeClr val="tx1"/>
                </a:solidFill>
                <a:effectLst/>
                <a:latin typeface="+mj-lt"/>
              </a:rPr>
              <a:t>con Di</a:t>
            </a:r>
            <a:r>
              <a:rPr kumimoji="0" lang="es-ES_tradnl" altLang="es-ES_tradnl" sz="3200" b="1" i="0" u="none" strike="noStrike" cap="none" normalizeH="0" baseline="0" dirty="0" smtClean="0">
                <a:ln>
                  <a:noFill/>
                </a:ln>
                <a:solidFill>
                  <a:srgbClr val="FF0000"/>
                </a:solidFill>
                <a:effectLst/>
                <a:latin typeface="+mj-lt"/>
              </a:rPr>
              <a:t>a</a:t>
            </a:r>
            <a:r>
              <a:rPr kumimoji="0" lang="es-ES_tradnl" altLang="es-ES_tradnl" sz="3200" b="1" i="0" u="none" strike="noStrike" cap="none" normalizeH="0" baseline="0" dirty="0" smtClean="0">
                <a:ln>
                  <a:noFill/>
                </a:ln>
                <a:solidFill>
                  <a:schemeClr val="tx1"/>
                </a:solidFill>
                <a:effectLst/>
                <a:latin typeface="+mj-lt"/>
              </a:rPr>
              <a:t>betes</a:t>
            </a:r>
            <a:r>
              <a:rPr kumimoji="0" lang="es-ES_tradnl" altLang="es-ES_tradnl" sz="3200" b="1" i="0" u="none" strike="noStrike" cap="none" normalizeH="0" baseline="0" dirty="0" smtClean="0">
                <a:ln>
                  <a:noFill/>
                </a:ln>
                <a:solidFill>
                  <a:srgbClr val="000000"/>
                </a:solidFill>
                <a:effectLst/>
                <a:latin typeface="+mj-lt"/>
              </a:rPr>
              <a:t> tipo 2 tratados con Dapa</a:t>
            </a:r>
            <a:r>
              <a:rPr kumimoji="0" lang="es-ES_tradnl" altLang="es-ES_tradnl" sz="3200" b="1" i="0" u="none" strike="noStrike" cap="none" normalizeH="0" baseline="0" dirty="0" smtClean="0">
                <a:ln>
                  <a:noFill/>
                </a:ln>
                <a:solidFill>
                  <a:srgbClr val="FF0000"/>
                </a:solidFill>
                <a:effectLst/>
                <a:latin typeface="+mj-lt"/>
              </a:rPr>
              <a:t>g</a:t>
            </a:r>
            <a:r>
              <a:rPr kumimoji="0" lang="es-ES_tradnl" altLang="es-ES_tradnl" sz="3200" b="1" i="0" u="none" strike="noStrike" cap="none" normalizeH="0" baseline="0" dirty="0" smtClean="0">
                <a:ln>
                  <a:noFill/>
                </a:ln>
                <a:solidFill>
                  <a:srgbClr val="000000"/>
                </a:solidFill>
                <a:effectLst/>
                <a:latin typeface="+mj-lt"/>
              </a:rPr>
              <a:t>lifl</a:t>
            </a:r>
            <a:r>
              <a:rPr kumimoji="0" lang="es-ES_tradnl" altLang="es-ES_tradnl" sz="3200" b="1" i="0" u="none" strike="noStrike" cap="none" normalizeH="0" baseline="0" dirty="0" smtClean="0">
                <a:ln>
                  <a:noFill/>
                </a:ln>
                <a:solidFill>
                  <a:srgbClr val="FF0000"/>
                </a:solidFill>
                <a:effectLst/>
                <a:latin typeface="+mj-lt"/>
              </a:rPr>
              <a:t>o</a:t>
            </a:r>
            <a:r>
              <a:rPr kumimoji="0" lang="es-ES_tradnl" altLang="es-ES_tradnl" sz="3200" b="1" i="0" u="none" strike="noStrike" cap="none" normalizeH="0" baseline="0" dirty="0" smtClean="0">
                <a:ln>
                  <a:noFill/>
                </a:ln>
                <a:solidFill>
                  <a:srgbClr val="000000"/>
                </a:solidFill>
                <a:effectLst/>
                <a:latin typeface="+mj-lt"/>
              </a:rPr>
              <a:t>zina.</a:t>
            </a:r>
          </a:p>
          <a:p>
            <a:pPr marL="0" marR="0" lvl="0" indent="0" algn="ctr" defTabSz="914400" rtl="0" eaLnBrk="0" fontAlgn="base" latinLnBrk="0" hangingPunct="0">
              <a:lnSpc>
                <a:spcPct val="100000"/>
              </a:lnSpc>
              <a:spcBef>
                <a:spcPct val="0"/>
              </a:spcBef>
              <a:spcAft>
                <a:spcPts val="1000"/>
              </a:spcAft>
              <a:buClrTx/>
              <a:buSzTx/>
              <a:buFontTx/>
              <a:buNone/>
              <a:tabLst/>
            </a:pPr>
            <a:r>
              <a:rPr kumimoji="0" lang="es-ES_tradnl" altLang="es-ES_tradnl" sz="3200" b="1" i="0" u="none" strike="noStrike" cap="none" normalizeH="0" baseline="0" dirty="0" smtClean="0">
                <a:ln>
                  <a:noFill/>
                </a:ln>
                <a:solidFill>
                  <a:srgbClr val="000000"/>
                </a:solidFill>
                <a:effectLst/>
                <a:latin typeface="+mj-lt"/>
              </a:rPr>
              <a:t>Análisis de p</a:t>
            </a:r>
            <a:r>
              <a:rPr kumimoji="0" lang="es-ES_tradnl" altLang="es-ES_tradnl" sz="3200" b="1" i="0" u="none" strike="noStrike" cap="none" normalizeH="0" baseline="0" dirty="0" smtClean="0">
                <a:ln>
                  <a:noFill/>
                </a:ln>
                <a:solidFill>
                  <a:srgbClr val="FF0000"/>
                </a:solidFill>
                <a:effectLst/>
                <a:latin typeface="+mj-lt"/>
              </a:rPr>
              <a:t>r</a:t>
            </a:r>
            <a:r>
              <a:rPr kumimoji="0" lang="es-ES_tradnl" altLang="es-ES_tradnl" sz="3200" b="1" i="0" u="none" strike="noStrike" cap="none" normalizeH="0" baseline="0" dirty="0" smtClean="0">
                <a:ln>
                  <a:noFill/>
                </a:ln>
                <a:solidFill>
                  <a:srgbClr val="000000"/>
                </a:solidFill>
                <a:effectLst/>
                <a:latin typeface="+mj-lt"/>
              </a:rPr>
              <a:t>áctica clínica </a:t>
            </a:r>
            <a:r>
              <a:rPr kumimoji="0" lang="es-ES_tradnl" altLang="es-ES_tradnl" sz="3200" b="1" i="0" u="none" strike="noStrike" cap="none" normalizeH="0" baseline="0" dirty="0" smtClean="0">
                <a:ln>
                  <a:noFill/>
                </a:ln>
                <a:solidFill>
                  <a:srgbClr val="FF0000"/>
                </a:solidFill>
                <a:effectLst/>
                <a:latin typeface="+mj-lt"/>
              </a:rPr>
              <a:t>a</a:t>
            </a:r>
            <a:r>
              <a:rPr kumimoji="0" lang="es-ES_tradnl" altLang="es-ES_tradnl" sz="3200" b="1" i="0" u="none" strike="noStrike" cap="none" normalizeH="0" baseline="0" dirty="0" smtClean="0">
                <a:ln>
                  <a:noFill/>
                </a:ln>
                <a:solidFill>
                  <a:srgbClr val="000000"/>
                </a:solidFill>
                <a:effectLst/>
                <a:latin typeface="+mj-lt"/>
              </a:rPr>
              <a:t>sistencial en </a:t>
            </a:r>
            <a:r>
              <a:rPr kumimoji="0" lang="es-ES_tradnl" altLang="es-ES_tradnl" sz="3200" b="1" i="0" u="none" strike="noStrike" cap="none" normalizeH="0" baseline="0" dirty="0" smtClean="0">
                <a:ln>
                  <a:noFill/>
                </a:ln>
                <a:solidFill>
                  <a:srgbClr val="FF0000"/>
                </a:solidFill>
                <a:effectLst/>
                <a:latin typeface="+mj-lt"/>
              </a:rPr>
              <a:t>A</a:t>
            </a:r>
            <a:r>
              <a:rPr kumimoji="0" lang="es-ES_tradnl" altLang="es-ES_tradnl" sz="3200" b="1" i="0" u="none" strike="noStrike" cap="none" normalizeH="0" baseline="0" dirty="0" smtClean="0">
                <a:ln>
                  <a:noFill/>
                </a:ln>
                <a:solidFill>
                  <a:srgbClr val="000000"/>
                </a:solidFill>
                <a:effectLst/>
                <a:latin typeface="+mj-lt"/>
              </a:rPr>
              <a:t>tención </a:t>
            </a:r>
            <a:r>
              <a:rPr kumimoji="0" lang="es-ES_tradnl" altLang="es-ES_tradnl" sz="3200" b="1" i="0" u="none" strike="noStrike" cap="none" normalizeH="0" baseline="0" dirty="0" smtClean="0">
                <a:ln>
                  <a:noFill/>
                </a:ln>
                <a:solidFill>
                  <a:srgbClr val="FF0000"/>
                </a:solidFill>
                <a:effectLst/>
                <a:latin typeface="+mj-lt"/>
              </a:rPr>
              <a:t>P</a:t>
            </a:r>
            <a:r>
              <a:rPr kumimoji="0" lang="es-ES_tradnl" altLang="es-ES_tradnl" sz="3200" b="1" i="0" u="none" strike="noStrike" cap="none" normalizeH="0" baseline="0" dirty="0" smtClean="0">
                <a:ln>
                  <a:noFill/>
                </a:ln>
                <a:solidFill>
                  <a:srgbClr val="000000"/>
                </a:solidFill>
                <a:effectLst/>
                <a:latin typeface="+mj-lt"/>
              </a:rPr>
              <a:t>rimaria.</a:t>
            </a:r>
            <a:endParaRPr kumimoji="0" lang="es-ES_tradnl" altLang="es-ES_tradnl" sz="3200" b="1" i="0" u="none" strike="noStrike" cap="none" normalizeH="0" baseline="0" dirty="0" smtClean="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ts val="1000"/>
              </a:spcAft>
              <a:buClrTx/>
              <a:buSzTx/>
              <a:buFontTx/>
              <a:buNone/>
              <a:tabLst/>
            </a:pPr>
            <a:r>
              <a:rPr kumimoji="0" lang="es-ES_tradnl" altLang="es-ES_tradnl" sz="3200" b="1" i="0" u="none" strike="noStrike" cap="none" normalizeH="0" baseline="0" dirty="0" smtClean="0">
                <a:ln>
                  <a:noFill/>
                </a:ln>
                <a:solidFill>
                  <a:schemeClr val="tx1"/>
                </a:solidFill>
                <a:effectLst/>
                <a:latin typeface="+mj-lt"/>
              </a:rPr>
              <a:t>“ESTUDIO AGORA-AP”</a:t>
            </a:r>
            <a:endParaRPr kumimoji="0" lang="es-ES_tradnl" altLang="es-ES_tradnl" sz="3200" b="0" i="0" u="none" strike="noStrike" cap="none" normalizeH="0" baseline="0" dirty="0" smtClean="0">
              <a:ln>
                <a:noFill/>
              </a:ln>
              <a:solidFill>
                <a:schemeClr val="tx1"/>
              </a:solidFill>
              <a:effectLst/>
              <a:latin typeface="+mj-lt"/>
            </a:endParaRPr>
          </a:p>
        </p:txBody>
      </p:sp>
      <p:sp>
        <p:nvSpPr>
          <p:cNvPr id="9" name="Rectángulo 8"/>
          <p:cNvSpPr/>
          <p:nvPr/>
        </p:nvSpPr>
        <p:spPr>
          <a:xfrm>
            <a:off x="9800615" y="6207933"/>
            <a:ext cx="1734770" cy="369332"/>
          </a:xfrm>
          <a:prstGeom prst="rect">
            <a:avLst/>
          </a:prstGeom>
        </p:spPr>
        <p:txBody>
          <a:bodyPr wrap="none">
            <a:spAutoFit/>
          </a:bodyPr>
          <a:lstStyle/>
          <a:p>
            <a:r>
              <a:rPr lang="es-ES_tradnl" dirty="0">
                <a:latin typeface="Arial Narrow" panose="020B0606020202030204" pitchFamily="34" charset="0"/>
                <a:ea typeface="MS Mincho" panose="02020609040205080304" pitchFamily="49" charset="-128"/>
                <a:cs typeface="Times New Roman" panose="02020603050405020304" pitchFamily="18" charset="0"/>
              </a:rPr>
              <a:t>ESR-17-12871 VF</a:t>
            </a:r>
            <a:endParaRPr lang="es-ES_tradnl" dirty="0"/>
          </a:p>
        </p:txBody>
      </p:sp>
    </p:spTree>
    <p:extLst>
      <p:ext uri="{BB962C8B-B14F-4D97-AF65-F5344CB8AC3E}">
        <p14:creationId xmlns:p14="http://schemas.microsoft.com/office/powerpoint/2010/main" val="595165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76417" y="1444406"/>
            <a:ext cx="11379610" cy="5413594"/>
          </a:xfrm>
        </p:spPr>
        <p:txBody>
          <a:bodyPr>
            <a:normAutofit fontScale="62500" lnSpcReduction="20000"/>
          </a:bodyPr>
          <a:lstStyle/>
          <a:p>
            <a:pPr marL="0" lvl="0" indent="0">
              <a:lnSpc>
                <a:spcPct val="120000"/>
              </a:lnSpc>
              <a:buNone/>
            </a:pPr>
            <a:r>
              <a:rPr lang="es-ES_tradnl" sz="3400" dirty="0">
                <a:latin typeface="Arial Narrow" panose="020B0606020202030204" pitchFamily="34" charset="0"/>
              </a:rPr>
              <a:t>Pacientes con </a:t>
            </a:r>
            <a:r>
              <a:rPr lang="es-ES_tradnl" sz="3400" b="1" dirty="0">
                <a:latin typeface="Arial Narrow" panose="020B0606020202030204" pitchFamily="34" charset="0"/>
              </a:rPr>
              <a:t>DM2</a:t>
            </a:r>
            <a:r>
              <a:rPr lang="es-ES_tradnl" sz="3400" dirty="0">
                <a:latin typeface="Arial Narrow" panose="020B0606020202030204" pitchFamily="34" charset="0"/>
              </a:rPr>
              <a:t> </a:t>
            </a:r>
            <a:r>
              <a:rPr lang="es-ES_tradnl" sz="3400" dirty="0" smtClean="0">
                <a:latin typeface="Arial Narrow" panose="020B0606020202030204" pitchFamily="34" charset="0"/>
              </a:rPr>
              <a:t>entre </a:t>
            </a:r>
            <a:r>
              <a:rPr lang="es-ES_tradnl" sz="3400" b="1" dirty="0">
                <a:latin typeface="Arial Narrow" panose="020B0606020202030204" pitchFamily="34" charset="0"/>
              </a:rPr>
              <a:t>18 y 75 años </a:t>
            </a:r>
            <a:r>
              <a:rPr lang="es-ES_tradnl" sz="3400" dirty="0" smtClean="0">
                <a:latin typeface="Arial Narrow" panose="020B0606020202030204" pitchFamily="34" charset="0"/>
              </a:rPr>
              <a:t>usuarios </a:t>
            </a:r>
            <a:r>
              <a:rPr lang="es-ES_tradnl" sz="3400" dirty="0">
                <a:latin typeface="Arial Narrow" panose="020B0606020202030204" pitchFamily="34" charset="0"/>
              </a:rPr>
              <a:t>del </a:t>
            </a:r>
            <a:r>
              <a:rPr lang="es-ES_tradnl" sz="3400" b="1" dirty="0" smtClean="0">
                <a:latin typeface="Arial Narrow" panose="020B0606020202030204" pitchFamily="34" charset="0"/>
              </a:rPr>
              <a:t>SNS</a:t>
            </a:r>
            <a:r>
              <a:rPr lang="es-ES_tradnl" sz="3400" dirty="0" smtClean="0">
                <a:latin typeface="Arial Narrow" panose="020B0606020202030204" pitchFamily="34" charset="0"/>
              </a:rPr>
              <a:t> y </a:t>
            </a:r>
            <a:r>
              <a:rPr lang="es-ES_tradnl" sz="3400" dirty="0">
                <a:latin typeface="Arial Narrow" panose="020B0606020202030204" pitchFamily="34" charset="0"/>
              </a:rPr>
              <a:t>con los siguientes criterios de inclusión y exclusión:</a:t>
            </a:r>
          </a:p>
          <a:p>
            <a:pPr marL="0" indent="0">
              <a:lnSpc>
                <a:spcPct val="120000"/>
              </a:lnSpc>
              <a:buNone/>
            </a:pPr>
            <a:r>
              <a:rPr lang="es-ES_tradnl" sz="3400" b="1" u="sng" dirty="0" smtClean="0">
                <a:latin typeface="Arial Narrow" panose="020B0606020202030204" pitchFamily="34" charset="0"/>
              </a:rPr>
              <a:t>Criterios de inclusión</a:t>
            </a:r>
            <a:r>
              <a:rPr lang="es-ES_tradnl" sz="3400" b="1" dirty="0" smtClean="0">
                <a:latin typeface="Arial Narrow" panose="020B0606020202030204" pitchFamily="34" charset="0"/>
              </a:rPr>
              <a:t>:</a:t>
            </a:r>
          </a:p>
          <a:p>
            <a:pPr lvl="0">
              <a:lnSpc>
                <a:spcPct val="120000"/>
              </a:lnSpc>
            </a:pPr>
            <a:r>
              <a:rPr lang="es-ES_tradnl" sz="3400" dirty="0">
                <a:latin typeface="Arial Narrow" panose="020B0606020202030204" pitchFamily="34" charset="0"/>
              </a:rPr>
              <a:t>Pacientes que fueron tratados al menos con </a:t>
            </a:r>
            <a:r>
              <a:rPr lang="es-ES_tradnl" sz="3400" b="1" dirty="0">
                <a:latin typeface="Arial Narrow" panose="020B0606020202030204" pitchFamily="34" charset="0"/>
              </a:rPr>
              <a:t>metformina y dieta / ejercicio e iniciaron al menos 6 meses </a:t>
            </a:r>
            <a:r>
              <a:rPr lang="es-ES_tradnl" sz="3400" dirty="0">
                <a:latin typeface="Arial Narrow" panose="020B0606020202030204" pitchFamily="34" charset="0"/>
              </a:rPr>
              <a:t>antes del inicio del estudio tratamiento con:</a:t>
            </a:r>
          </a:p>
          <a:p>
            <a:pPr lvl="1">
              <a:lnSpc>
                <a:spcPct val="120000"/>
              </a:lnSpc>
            </a:pPr>
            <a:r>
              <a:rPr lang="es-ES_tradnl" sz="3400" b="1" dirty="0">
                <a:latin typeface="Arial Narrow" panose="020B0606020202030204" pitchFamily="34" charset="0"/>
              </a:rPr>
              <a:t>Dapagliflozina</a:t>
            </a:r>
            <a:r>
              <a:rPr lang="es-ES_tradnl" sz="3400" dirty="0">
                <a:latin typeface="Arial Narrow" panose="020B0606020202030204" pitchFamily="34" charset="0"/>
              </a:rPr>
              <a:t> (brazo de dapagliflozina),</a:t>
            </a:r>
          </a:p>
          <a:p>
            <a:pPr lvl="1">
              <a:lnSpc>
                <a:spcPct val="120000"/>
              </a:lnSpc>
            </a:pPr>
            <a:r>
              <a:rPr lang="es-ES_tradnl" sz="3400" dirty="0">
                <a:latin typeface="Arial Narrow" panose="020B0606020202030204" pitchFamily="34" charset="0"/>
              </a:rPr>
              <a:t>Un fármaco </a:t>
            </a:r>
            <a:r>
              <a:rPr lang="es-ES_tradnl" sz="3400" b="1" dirty="0">
                <a:latin typeface="Arial Narrow" panose="020B0606020202030204" pitchFamily="34" charset="0"/>
              </a:rPr>
              <a:t>antidiabético no-iSGLT2 </a:t>
            </a:r>
            <a:r>
              <a:rPr lang="es-ES_tradnl" sz="3400" dirty="0">
                <a:latin typeface="Arial Narrow" panose="020B0606020202030204" pitchFamily="34" charset="0"/>
              </a:rPr>
              <a:t>(brazo SOC),</a:t>
            </a:r>
          </a:p>
          <a:p>
            <a:pPr lvl="1">
              <a:lnSpc>
                <a:spcPct val="120000"/>
              </a:lnSpc>
            </a:pPr>
            <a:r>
              <a:rPr lang="es-ES_tradnl" sz="3400" b="1" dirty="0">
                <a:latin typeface="Arial Narrow" panose="020B0606020202030204" pitchFamily="34" charset="0"/>
              </a:rPr>
              <a:t>Ningún nuevo</a:t>
            </a:r>
            <a:r>
              <a:rPr lang="es-ES_tradnl" sz="3400" dirty="0">
                <a:latin typeface="Arial Narrow" panose="020B0606020202030204" pitchFamily="34" charset="0"/>
              </a:rPr>
              <a:t> fármaco </a:t>
            </a:r>
            <a:r>
              <a:rPr lang="es-ES_tradnl" sz="3400" b="1" dirty="0">
                <a:latin typeface="Arial Narrow" panose="020B0606020202030204" pitchFamily="34" charset="0"/>
              </a:rPr>
              <a:t>antidiabético</a:t>
            </a:r>
            <a:r>
              <a:rPr lang="es-ES_tradnl" sz="3400" dirty="0">
                <a:latin typeface="Arial Narrow" panose="020B0606020202030204" pitchFamily="34" charset="0"/>
              </a:rPr>
              <a:t> a pesar de estar descontrolado (brazo de </a:t>
            </a:r>
            <a:r>
              <a:rPr lang="es-ES_tradnl" sz="3400" dirty="0" smtClean="0">
                <a:latin typeface="Arial Narrow" panose="020B0606020202030204" pitchFamily="34" charset="0"/>
              </a:rPr>
              <a:t>inercia terapéutica).</a:t>
            </a:r>
            <a:endParaRPr lang="es-ES_tradnl" sz="3400" dirty="0">
              <a:latin typeface="Arial Narrow" panose="020B0606020202030204" pitchFamily="34" charset="0"/>
            </a:endParaRPr>
          </a:p>
          <a:p>
            <a:pPr marL="0" indent="0">
              <a:lnSpc>
                <a:spcPct val="120000"/>
              </a:lnSpc>
              <a:buNone/>
            </a:pPr>
            <a:r>
              <a:rPr lang="es-ES_tradnl" sz="3400" b="1" u="sng" dirty="0">
                <a:latin typeface="Arial Narrow" panose="020B0606020202030204" pitchFamily="34" charset="0"/>
              </a:rPr>
              <a:t>Criterios de </a:t>
            </a:r>
            <a:r>
              <a:rPr lang="es-ES_tradnl" sz="3400" b="1" u="sng" dirty="0" smtClean="0">
                <a:latin typeface="Arial Narrow" panose="020B0606020202030204" pitchFamily="34" charset="0"/>
              </a:rPr>
              <a:t>exclusión</a:t>
            </a:r>
            <a:r>
              <a:rPr lang="es-ES_tradnl" sz="3400" b="1" dirty="0" smtClean="0">
                <a:latin typeface="Arial Narrow" panose="020B0606020202030204" pitchFamily="34" charset="0"/>
              </a:rPr>
              <a:t>:</a:t>
            </a:r>
          </a:p>
          <a:p>
            <a:pPr lvl="1">
              <a:lnSpc>
                <a:spcPct val="120000"/>
              </a:lnSpc>
            </a:pPr>
            <a:r>
              <a:rPr lang="es-ES_tradnl" sz="2900" dirty="0">
                <a:latin typeface="Arial Narrow" panose="020B0606020202030204" pitchFamily="34" charset="0"/>
              </a:rPr>
              <a:t>Pacientes con diabetes mellitus tipo 1.</a:t>
            </a:r>
          </a:p>
          <a:p>
            <a:pPr lvl="1">
              <a:lnSpc>
                <a:spcPct val="120000"/>
              </a:lnSpc>
            </a:pPr>
            <a:r>
              <a:rPr lang="es-ES_tradnl" sz="2900" dirty="0">
                <a:latin typeface="Arial Narrow" panose="020B0606020202030204" pitchFamily="34" charset="0"/>
              </a:rPr>
              <a:t>Pacientes con FGe &lt; 60 mL/min/1,73m</a:t>
            </a:r>
            <a:r>
              <a:rPr lang="es-ES_tradnl" sz="2900" baseline="30000" dirty="0">
                <a:latin typeface="Arial Narrow" panose="020B0606020202030204" pitchFamily="34" charset="0"/>
              </a:rPr>
              <a:t>2</a:t>
            </a:r>
            <a:endParaRPr lang="es-ES_tradnl" sz="2900" dirty="0">
              <a:latin typeface="Arial Narrow" panose="020B0606020202030204" pitchFamily="34" charset="0"/>
            </a:endParaRPr>
          </a:p>
          <a:p>
            <a:pPr lvl="1">
              <a:lnSpc>
                <a:spcPct val="120000"/>
              </a:lnSpc>
            </a:pPr>
            <a:r>
              <a:rPr lang="es-ES_tradnl" sz="2900" dirty="0">
                <a:latin typeface="Arial Narrow" panose="020B0606020202030204" pitchFamily="34" charset="0"/>
              </a:rPr>
              <a:t>Mujeres en gestación o en lactancia.</a:t>
            </a:r>
          </a:p>
          <a:p>
            <a:pPr lvl="1">
              <a:lnSpc>
                <a:spcPct val="120000"/>
              </a:lnSpc>
            </a:pPr>
            <a:r>
              <a:rPr lang="es-ES_tradnl" sz="2900" dirty="0">
                <a:latin typeface="Arial Narrow" panose="020B0606020202030204" pitchFamily="34" charset="0"/>
              </a:rPr>
              <a:t>Pacientes discapacitados, institucionalizados, inmovilizados o con discapacidad terminal.</a:t>
            </a:r>
          </a:p>
          <a:p>
            <a:pPr lvl="1">
              <a:lnSpc>
                <a:spcPct val="120000"/>
              </a:lnSpc>
            </a:pPr>
            <a:r>
              <a:rPr lang="es-ES_tradnl" sz="2900" dirty="0">
                <a:latin typeface="Arial Narrow" panose="020B0606020202030204" pitchFamily="34" charset="0"/>
              </a:rPr>
              <a:t>Negativa a ser incluido en el estudio</a:t>
            </a:r>
            <a:r>
              <a:rPr lang="es-ES_tradnl" sz="2900" dirty="0" smtClean="0">
                <a:latin typeface="Arial Narrow" panose="020B0606020202030204" pitchFamily="34" charset="0"/>
              </a:rPr>
              <a:t>.</a:t>
            </a:r>
            <a:endParaRPr lang="es-ES" sz="2900" dirty="0" smtClean="0">
              <a:latin typeface="Arial Narrow" panose="020B0606020202030204" pitchFamily="34" charset="0"/>
            </a:endParaRPr>
          </a:p>
          <a:p>
            <a:pPr lvl="1" algn="ctr">
              <a:buNone/>
            </a:pPr>
            <a:endParaRPr lang="es-ES" dirty="0"/>
          </a:p>
        </p:txBody>
      </p:sp>
      <p:sp>
        <p:nvSpPr>
          <p:cNvPr id="6" name="1 Título"/>
          <p:cNvSpPr txBox="1">
            <a:spLocks/>
          </p:cNvSpPr>
          <p:nvPr/>
        </p:nvSpPr>
        <p:spPr>
          <a:xfrm>
            <a:off x="1671959" y="775901"/>
            <a:ext cx="8389620" cy="5760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b="1" dirty="0" smtClean="0">
                <a:solidFill>
                  <a:srgbClr val="C00000"/>
                </a:solidFill>
              </a:rPr>
              <a:t>POBLACIÓN DE ESTUDIO</a:t>
            </a:r>
            <a:endParaRPr lang="es-ES" sz="3200" b="1" dirty="0">
              <a:solidFill>
                <a:srgbClr val="C00000"/>
              </a:solidFill>
            </a:endParaRP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sp>
        <p:nvSpPr>
          <p:cNvPr id="3" name="Rectangle 3"/>
          <p:cNvSpPr>
            <a:spLocks noChangeArrowheads="1"/>
          </p:cNvSpPr>
          <p:nvPr/>
        </p:nvSpPr>
        <p:spPr bwMode="auto">
          <a:xfrm>
            <a:off x="457200" y="318701"/>
            <a:ext cx="59189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ES_tradnl" sz="1200" b="0" i="0" u="none" strike="noStrike" cap="none" normalizeH="0" baseline="0" dirty="0" smtClean="0">
                <a:ln>
                  <a:noFill/>
                </a:ln>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Estudio Fase IV postautorización con otros diseños diferentes al de </a:t>
            </a:r>
            <a:r>
              <a:rPr kumimoji="0" lang="es-ES_tradnl" altLang="es-ES_tradnl" sz="1200" b="0" i="0" u="none" strike="noStrike" cap="none" normalizeH="0" baseline="0" dirty="0" err="1" smtClean="0">
                <a:ln>
                  <a:noFill/>
                </a:ln>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eguimiento</a:t>
            </a:r>
            <a:r>
              <a:rPr kumimoji="0" lang="es-ES_tradnl" altLang="es-ES_tradnl" sz="1200" b="0" i="0" u="none" strike="noStrike" cap="none" normalizeH="0" baseline="0" dirty="0" smtClean="0">
                <a:ln>
                  <a:noFill/>
                </a:ln>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 prospectivo (EPA-OD).</a:t>
            </a:r>
            <a:endParaRPr kumimoji="0" lang="es-ES_tradnl" altLang="es-ES_tradnl"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8036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174171" y="1781201"/>
            <a:ext cx="11800115" cy="4423657"/>
          </a:xfrm>
        </p:spPr>
        <p:txBody>
          <a:bodyPr>
            <a:noAutofit/>
          </a:bodyPr>
          <a:lstStyle/>
          <a:p>
            <a:pPr lvl="0" algn="just">
              <a:lnSpc>
                <a:spcPct val="100000"/>
              </a:lnSpc>
            </a:pPr>
            <a:r>
              <a:rPr lang="es-ES" sz="3000" dirty="0" smtClean="0">
                <a:latin typeface="Arial Narrow" panose="020B0606020202030204" pitchFamily="34" charset="0"/>
              </a:rPr>
              <a:t>Proporción de </a:t>
            </a:r>
            <a:r>
              <a:rPr lang="es-ES" sz="3000" dirty="0">
                <a:latin typeface="Arial Narrow" panose="020B0606020202030204" pitchFamily="34" charset="0"/>
              </a:rPr>
              <a:t>sujetos que logran el éxito de la mejoría metabólica en la semana 26 entre la dapagliflozina y </a:t>
            </a:r>
            <a:r>
              <a:rPr lang="es-ES" sz="3000" dirty="0" smtClean="0">
                <a:latin typeface="Arial Narrow" panose="020B0606020202030204" pitchFamily="34" charset="0"/>
              </a:rPr>
              <a:t>los brazos </a:t>
            </a:r>
            <a:r>
              <a:rPr lang="es-ES" sz="3000" dirty="0">
                <a:latin typeface="Arial Narrow" panose="020B0606020202030204" pitchFamily="34" charset="0"/>
              </a:rPr>
              <a:t>de tratamiento </a:t>
            </a:r>
            <a:r>
              <a:rPr lang="es-ES" sz="3000" dirty="0" smtClean="0">
                <a:latin typeface="Arial Narrow" panose="020B0606020202030204" pitchFamily="34" charset="0"/>
              </a:rPr>
              <a:t>SOC / inercia.</a:t>
            </a:r>
            <a:endParaRPr lang="es-ES_tradnl" sz="3000" dirty="0">
              <a:latin typeface="Arial Narrow" panose="020B0606020202030204" pitchFamily="34" charset="0"/>
            </a:endParaRPr>
          </a:p>
          <a:p>
            <a:pPr algn="just">
              <a:lnSpc>
                <a:spcPct val="100000"/>
              </a:lnSpc>
            </a:pPr>
            <a:r>
              <a:rPr lang="es-ES" sz="3000" dirty="0">
                <a:latin typeface="Arial Narrow" panose="020B0606020202030204" pitchFamily="34" charset="0"/>
              </a:rPr>
              <a:t>El éxito clínico se medirá </a:t>
            </a:r>
            <a:r>
              <a:rPr lang="es-ES" sz="3000" dirty="0" smtClean="0">
                <a:latin typeface="Arial Narrow" panose="020B0606020202030204" pitchFamily="34" charset="0"/>
              </a:rPr>
              <a:t>considerando la </a:t>
            </a:r>
            <a:r>
              <a:rPr lang="es-ES" sz="3000" b="1" dirty="0" smtClean="0">
                <a:latin typeface="Arial Narrow" panose="020B0606020202030204" pitchFamily="34" charset="0"/>
              </a:rPr>
              <a:t>variable </a:t>
            </a:r>
            <a:r>
              <a:rPr lang="es-ES" sz="3000" b="1" dirty="0">
                <a:latin typeface="Arial Narrow" panose="020B0606020202030204" pitchFamily="34" charset="0"/>
              </a:rPr>
              <a:t>final </a:t>
            </a:r>
            <a:r>
              <a:rPr lang="es-ES" sz="3000" b="1" dirty="0" smtClean="0">
                <a:latin typeface="Arial Narrow" panose="020B0606020202030204" pitchFamily="34" charset="0"/>
              </a:rPr>
              <a:t>combinada</a:t>
            </a:r>
            <a:r>
              <a:rPr lang="es-ES" sz="3000" dirty="0" smtClean="0">
                <a:latin typeface="Arial Narrow" panose="020B0606020202030204" pitchFamily="34" charset="0"/>
              </a:rPr>
              <a:t> de </a:t>
            </a:r>
            <a:r>
              <a:rPr lang="es-ES" sz="3000" dirty="0">
                <a:latin typeface="Arial Narrow" panose="020B0606020202030204" pitchFamily="34" charset="0"/>
              </a:rPr>
              <a:t>3 ítems </a:t>
            </a:r>
            <a:r>
              <a:rPr lang="es-ES" sz="3000" dirty="0" smtClean="0">
                <a:latin typeface="Arial Narrow" panose="020B0606020202030204" pitchFamily="34" charset="0"/>
              </a:rPr>
              <a:t>de cumplimiento:</a:t>
            </a:r>
          </a:p>
          <a:p>
            <a:pPr marL="971550" lvl="1" indent="-514350" algn="just">
              <a:lnSpc>
                <a:spcPct val="100000"/>
              </a:lnSpc>
              <a:buFont typeface="+mj-lt"/>
              <a:buAutoNum type="arabicPeriod"/>
            </a:pPr>
            <a:r>
              <a:rPr lang="es-ES" sz="3000" dirty="0" smtClean="0">
                <a:latin typeface="Arial Narrow" panose="020B0606020202030204" pitchFamily="34" charset="0"/>
              </a:rPr>
              <a:t>Reducción de </a:t>
            </a:r>
            <a:r>
              <a:rPr lang="es-ES" sz="3000" b="1" dirty="0">
                <a:latin typeface="Arial Narrow" panose="020B0606020202030204" pitchFamily="34" charset="0"/>
              </a:rPr>
              <a:t>HbA1c</a:t>
            </a:r>
            <a:r>
              <a:rPr lang="es-ES" sz="3000" dirty="0">
                <a:latin typeface="Arial Narrow" panose="020B0606020202030204" pitchFamily="34" charset="0"/>
              </a:rPr>
              <a:t> </a:t>
            </a:r>
            <a:r>
              <a:rPr lang="es-ES" sz="3000" i="1" dirty="0" smtClean="0">
                <a:latin typeface="Arial Narrow" panose="020B0606020202030204" pitchFamily="34" charset="0"/>
              </a:rPr>
              <a:t>vs</a:t>
            </a:r>
            <a:r>
              <a:rPr lang="es-ES" sz="3000" dirty="0" smtClean="0">
                <a:latin typeface="Arial Narrow" panose="020B0606020202030204" pitchFamily="34" charset="0"/>
              </a:rPr>
              <a:t> SOC </a:t>
            </a:r>
            <a:r>
              <a:rPr lang="es-ES" sz="3000" b="1" dirty="0">
                <a:latin typeface="Arial Narrow" panose="020B0606020202030204" pitchFamily="34" charset="0"/>
              </a:rPr>
              <a:t>(≥ </a:t>
            </a:r>
            <a:r>
              <a:rPr lang="es-ES" sz="3000" b="1" dirty="0" smtClean="0">
                <a:latin typeface="Arial Narrow" panose="020B0606020202030204" pitchFamily="34" charset="0"/>
              </a:rPr>
              <a:t>0,5 %)</a:t>
            </a:r>
          </a:p>
          <a:p>
            <a:pPr marL="971550" lvl="1" indent="-514350" algn="just">
              <a:lnSpc>
                <a:spcPct val="100000"/>
              </a:lnSpc>
              <a:buFont typeface="+mj-lt"/>
              <a:buAutoNum type="arabicPeriod"/>
            </a:pPr>
            <a:r>
              <a:rPr lang="es-ES" sz="3000" dirty="0" smtClean="0">
                <a:latin typeface="Arial Narrow" panose="020B0606020202030204" pitchFamily="34" charset="0"/>
              </a:rPr>
              <a:t>Pérdida de </a:t>
            </a:r>
            <a:r>
              <a:rPr lang="es-ES" sz="3000" b="1" dirty="0">
                <a:latin typeface="Arial Narrow" panose="020B0606020202030204" pitchFamily="34" charset="0"/>
              </a:rPr>
              <a:t>peso corporal </a:t>
            </a:r>
            <a:r>
              <a:rPr lang="es-ES" sz="3000" i="1" dirty="0" smtClean="0">
                <a:latin typeface="Arial Narrow" panose="020B0606020202030204" pitchFamily="34" charset="0"/>
              </a:rPr>
              <a:t>vs</a:t>
            </a:r>
            <a:r>
              <a:rPr lang="es-ES" sz="3000" dirty="0" smtClean="0">
                <a:latin typeface="Arial Narrow" panose="020B0606020202030204" pitchFamily="34" charset="0"/>
              </a:rPr>
              <a:t> SOC </a:t>
            </a:r>
            <a:r>
              <a:rPr lang="es-ES" sz="3000" b="1" dirty="0">
                <a:latin typeface="Arial Narrow" panose="020B0606020202030204" pitchFamily="34" charset="0"/>
              </a:rPr>
              <a:t>(≥ 2 k</a:t>
            </a:r>
            <a:r>
              <a:rPr lang="es-ES" sz="3000" b="1" dirty="0" smtClean="0">
                <a:latin typeface="Arial Narrow" panose="020B0606020202030204" pitchFamily="34" charset="0"/>
              </a:rPr>
              <a:t>g)</a:t>
            </a:r>
          </a:p>
          <a:p>
            <a:pPr marL="971550" lvl="1" indent="-514350" algn="just">
              <a:lnSpc>
                <a:spcPct val="100000"/>
              </a:lnSpc>
              <a:buFont typeface="+mj-lt"/>
              <a:buAutoNum type="arabicPeriod"/>
            </a:pPr>
            <a:r>
              <a:rPr lang="es-ES" sz="3000" dirty="0" smtClean="0">
                <a:latin typeface="Arial Narrow" panose="020B0606020202030204" pitchFamily="34" charset="0"/>
              </a:rPr>
              <a:t>Reducción de </a:t>
            </a:r>
            <a:r>
              <a:rPr lang="es-ES" sz="3000" dirty="0">
                <a:latin typeface="Arial Narrow" panose="020B0606020202030204" pitchFamily="34" charset="0"/>
              </a:rPr>
              <a:t>la </a:t>
            </a:r>
            <a:r>
              <a:rPr lang="es-ES" sz="3000" b="1" dirty="0">
                <a:latin typeface="Arial Narrow" panose="020B0606020202030204" pitchFamily="34" charset="0"/>
              </a:rPr>
              <a:t>presión arterial </a:t>
            </a:r>
            <a:r>
              <a:rPr lang="es-ES" sz="3000" b="1" dirty="0" smtClean="0">
                <a:latin typeface="Arial Narrow" panose="020B0606020202030204" pitchFamily="34" charset="0"/>
              </a:rPr>
              <a:t>sistólica </a:t>
            </a:r>
            <a:r>
              <a:rPr lang="es-ES" sz="3000" i="1" dirty="0" smtClean="0">
                <a:latin typeface="Arial Narrow" panose="020B0606020202030204" pitchFamily="34" charset="0"/>
              </a:rPr>
              <a:t>vs</a:t>
            </a:r>
            <a:r>
              <a:rPr lang="es-ES" sz="3000" dirty="0" smtClean="0">
                <a:latin typeface="Arial Narrow" panose="020B0606020202030204" pitchFamily="34" charset="0"/>
              </a:rPr>
              <a:t> SOC </a:t>
            </a:r>
            <a:r>
              <a:rPr lang="es-ES" sz="3000" b="1" dirty="0" smtClean="0">
                <a:latin typeface="Arial Narrow" panose="020B0606020202030204" pitchFamily="34" charset="0"/>
              </a:rPr>
              <a:t>(≥ </a:t>
            </a:r>
            <a:r>
              <a:rPr lang="es-ES" sz="3000" b="1" dirty="0">
                <a:latin typeface="Arial Narrow" panose="020B0606020202030204" pitchFamily="34" charset="0"/>
              </a:rPr>
              <a:t>2 mmHg).</a:t>
            </a:r>
            <a:endParaRPr lang="es-ES_tradnl" sz="3000" b="1" dirty="0">
              <a:latin typeface="Arial Narrow" panose="020B0606020202030204" pitchFamily="34" charset="0"/>
            </a:endParaRPr>
          </a:p>
        </p:txBody>
      </p:sp>
      <p:sp>
        <p:nvSpPr>
          <p:cNvPr id="5" name="1 Título"/>
          <p:cNvSpPr>
            <a:spLocks noGrp="1"/>
          </p:cNvSpPr>
          <p:nvPr>
            <p:ph type="title"/>
          </p:nvPr>
        </p:nvSpPr>
        <p:spPr>
          <a:xfrm>
            <a:off x="1879418" y="857209"/>
            <a:ext cx="8389620" cy="728048"/>
          </a:xfrm>
        </p:spPr>
        <p:txBody>
          <a:bodyPr>
            <a:normAutofit/>
          </a:bodyPr>
          <a:lstStyle/>
          <a:p>
            <a:pPr algn="ctr"/>
            <a:r>
              <a:rPr lang="es-ES" sz="3600" b="1" dirty="0" smtClean="0">
                <a:solidFill>
                  <a:srgbClr val="C00000"/>
                </a:solidFill>
              </a:rPr>
              <a:t>VARIABLE PRINCIPAL</a:t>
            </a:r>
            <a:endParaRPr lang="es-ES" sz="3200" b="1" dirty="0">
              <a:solidFill>
                <a:srgbClr val="C00000"/>
              </a:solidFill>
            </a:endParaRPr>
          </a:p>
        </p:txBody>
      </p:sp>
    </p:spTree>
    <p:extLst>
      <p:ext uri="{BB962C8B-B14F-4D97-AF65-F5344CB8AC3E}">
        <p14:creationId xmlns:p14="http://schemas.microsoft.com/office/powerpoint/2010/main" val="2250708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195942" y="1781200"/>
            <a:ext cx="11800115" cy="4423657"/>
          </a:xfrm>
        </p:spPr>
        <p:txBody>
          <a:bodyPr>
            <a:noAutofit/>
          </a:bodyPr>
          <a:lstStyle/>
          <a:p>
            <a:pPr lvl="0" algn="just"/>
            <a:r>
              <a:rPr lang="es-ES_tradnl" dirty="0">
                <a:latin typeface="Arial Narrow" panose="020B0606020202030204" pitchFamily="34" charset="0"/>
              </a:rPr>
              <a:t>Comparar en la semana 52 la variación del control metabólico experimentado en pacientes con DM2 en los que se añade dapagliflozina, con la variación del control metabólico en pacientes en los que se les agrega o no otro fármaco hipoglucémico no-iSGLT2.</a:t>
            </a:r>
          </a:p>
          <a:p>
            <a:pPr algn="just"/>
            <a:r>
              <a:rPr lang="es-ES_tradnl" dirty="0">
                <a:latin typeface="Arial Narrow" panose="020B0606020202030204" pitchFamily="34" charset="0"/>
              </a:rPr>
              <a:t>Evaluar en cada grupo de estudio la efectividad de la reducción de </a:t>
            </a:r>
            <a:r>
              <a:rPr lang="es-ES_tradnl" b="1" dirty="0">
                <a:latin typeface="Arial Narrow" panose="020B0606020202030204" pitchFamily="34" charset="0"/>
              </a:rPr>
              <a:t>HbA1c</a:t>
            </a:r>
            <a:r>
              <a:rPr lang="es-ES_tradnl" dirty="0">
                <a:latin typeface="Arial Narrow" panose="020B0606020202030204" pitchFamily="34" charset="0"/>
              </a:rPr>
              <a:t>, </a:t>
            </a:r>
            <a:r>
              <a:rPr lang="es-ES_tradnl" b="1" dirty="0">
                <a:latin typeface="Arial Narrow" panose="020B0606020202030204" pitchFamily="34" charset="0"/>
              </a:rPr>
              <a:t>peso</a:t>
            </a:r>
            <a:r>
              <a:rPr lang="es-ES_tradnl" dirty="0">
                <a:latin typeface="Arial Narrow" panose="020B0606020202030204" pitchFamily="34" charset="0"/>
              </a:rPr>
              <a:t> corporal, </a:t>
            </a:r>
            <a:r>
              <a:rPr lang="es-ES_tradnl" b="1" dirty="0">
                <a:latin typeface="Arial Narrow" panose="020B0606020202030204" pitchFamily="34" charset="0"/>
              </a:rPr>
              <a:t>perímetro </a:t>
            </a:r>
            <a:r>
              <a:rPr lang="es-ES_tradnl" b="1" dirty="0" smtClean="0">
                <a:latin typeface="Arial Narrow" panose="020B0606020202030204" pitchFamily="34" charset="0"/>
              </a:rPr>
              <a:t>abdominal</a:t>
            </a:r>
            <a:r>
              <a:rPr lang="es-ES_tradnl" dirty="0" smtClean="0">
                <a:latin typeface="Arial Narrow" panose="020B0606020202030204" pitchFamily="34" charset="0"/>
              </a:rPr>
              <a:t>, </a:t>
            </a:r>
            <a:r>
              <a:rPr lang="es-ES_tradnl" dirty="0">
                <a:latin typeface="Arial Narrow" panose="020B0606020202030204" pitchFamily="34" charset="0"/>
              </a:rPr>
              <a:t>y </a:t>
            </a:r>
            <a:r>
              <a:rPr lang="es-ES_tradnl" b="1" dirty="0">
                <a:latin typeface="Arial Narrow" panose="020B0606020202030204" pitchFamily="34" charset="0"/>
              </a:rPr>
              <a:t>presiones arteriales </a:t>
            </a:r>
            <a:r>
              <a:rPr lang="es-ES_tradnl" dirty="0">
                <a:latin typeface="Arial Narrow" panose="020B0606020202030204" pitchFamily="34" charset="0"/>
              </a:rPr>
              <a:t>sistólica y </a:t>
            </a:r>
            <a:r>
              <a:rPr lang="es-ES_tradnl" dirty="0" smtClean="0">
                <a:latin typeface="Arial Narrow" panose="020B0606020202030204" pitchFamily="34" charset="0"/>
              </a:rPr>
              <a:t>diastólica.</a:t>
            </a:r>
            <a:endParaRPr lang="es-ES_tradnl" dirty="0" smtClean="0">
              <a:solidFill>
                <a:srgbClr val="000000"/>
              </a:solidFill>
              <a:latin typeface="Arial Narrow" panose="020B0606020202030204" pitchFamily="34" charset="0"/>
              <a:ea typeface="MS Mincho" panose="02020609040205080304" pitchFamily="49" charset="-128"/>
              <a:cs typeface="Arial" panose="020B0604020202020204" pitchFamily="34" charset="0"/>
            </a:endParaRPr>
          </a:p>
          <a:p>
            <a:pPr algn="just"/>
            <a:r>
              <a:rPr lang="es-ES_tradnl" dirty="0" smtClean="0">
                <a:solidFill>
                  <a:srgbClr val="000000"/>
                </a:solidFill>
                <a:latin typeface="Arial Narrow" panose="020B0606020202030204" pitchFamily="34" charset="0"/>
                <a:ea typeface="MS Mincho" panose="02020609040205080304" pitchFamily="49" charset="-128"/>
                <a:cs typeface="Arial" panose="020B0604020202020204" pitchFamily="34" charset="0"/>
              </a:rPr>
              <a:t>Comparar </a:t>
            </a:r>
            <a:r>
              <a:rPr lang="es-ES_tradnl" dirty="0">
                <a:solidFill>
                  <a:srgbClr val="000000"/>
                </a:solidFill>
                <a:latin typeface="Arial Narrow" panose="020B0606020202030204" pitchFamily="34" charset="0"/>
                <a:ea typeface="MS Mincho" panose="02020609040205080304" pitchFamily="49" charset="-128"/>
                <a:cs typeface="Arial" panose="020B0604020202020204" pitchFamily="34" charset="0"/>
              </a:rPr>
              <a:t>entre los grupos de estudio la eficacia de la variable compuesta de 2 </a:t>
            </a:r>
            <a:r>
              <a:rPr lang="es-ES_tradnl" dirty="0" smtClean="0">
                <a:solidFill>
                  <a:srgbClr val="000000"/>
                </a:solidFill>
                <a:latin typeface="Arial Narrow" panose="020B0606020202030204" pitchFamily="34" charset="0"/>
                <a:ea typeface="MS Mincho" panose="02020609040205080304" pitchFamily="49" charset="-128"/>
                <a:cs typeface="Arial" panose="020B0604020202020204" pitchFamily="34" charset="0"/>
              </a:rPr>
              <a:t>ítems:</a:t>
            </a:r>
          </a:p>
          <a:p>
            <a:pPr lvl="1" algn="just"/>
            <a:r>
              <a:rPr lang="es-ES_tradnl" sz="2800" dirty="0" smtClean="0">
                <a:solidFill>
                  <a:srgbClr val="000000"/>
                </a:solidFill>
                <a:latin typeface="Arial Narrow" panose="020B0606020202030204" pitchFamily="34" charset="0"/>
                <a:ea typeface="MS Mincho" panose="02020609040205080304" pitchFamily="49" charset="-128"/>
                <a:cs typeface="Arial" panose="020B0604020202020204" pitchFamily="34" charset="0"/>
              </a:rPr>
              <a:t>Reducción de </a:t>
            </a:r>
            <a:r>
              <a:rPr lang="es-ES_tradnl" sz="2800" dirty="0">
                <a:solidFill>
                  <a:srgbClr val="000000"/>
                </a:solidFill>
                <a:latin typeface="Arial Narrow" panose="020B0606020202030204" pitchFamily="34" charset="0"/>
                <a:ea typeface="MS Mincho" panose="02020609040205080304" pitchFamily="49" charset="-128"/>
                <a:cs typeface="Arial" panose="020B0604020202020204" pitchFamily="34" charset="0"/>
              </a:rPr>
              <a:t>la HbA1c (≥ 0,5%) y </a:t>
            </a:r>
            <a:r>
              <a:rPr lang="es-ES_tradnl" sz="2800" dirty="0" smtClean="0">
                <a:solidFill>
                  <a:srgbClr val="000000"/>
                </a:solidFill>
                <a:latin typeface="Arial Narrow" panose="020B0606020202030204" pitchFamily="34" charset="0"/>
                <a:ea typeface="MS Mincho" panose="02020609040205080304" pitchFamily="49" charset="-128"/>
                <a:cs typeface="Arial" panose="020B0604020202020204" pitchFamily="34" charset="0"/>
              </a:rPr>
              <a:t>presión </a:t>
            </a:r>
            <a:r>
              <a:rPr lang="es-ES_tradnl" sz="2800" dirty="0">
                <a:solidFill>
                  <a:srgbClr val="000000"/>
                </a:solidFill>
                <a:latin typeface="Arial Narrow" panose="020B0606020202030204" pitchFamily="34" charset="0"/>
                <a:ea typeface="MS Mincho" panose="02020609040205080304" pitchFamily="49" charset="-128"/>
                <a:cs typeface="Arial" panose="020B0604020202020204" pitchFamily="34" charset="0"/>
              </a:rPr>
              <a:t>arterial sistólica (≥ 2 mmHg</a:t>
            </a:r>
            <a:r>
              <a:rPr lang="es-ES_tradnl" sz="2800" dirty="0" smtClean="0">
                <a:solidFill>
                  <a:srgbClr val="000000"/>
                </a:solidFill>
                <a:latin typeface="Arial Narrow" panose="020B0606020202030204" pitchFamily="34" charset="0"/>
                <a:ea typeface="MS Mincho" panose="02020609040205080304" pitchFamily="49" charset="-128"/>
                <a:cs typeface="Arial" panose="020B0604020202020204" pitchFamily="34" charset="0"/>
              </a:rPr>
              <a:t>).</a:t>
            </a:r>
          </a:p>
          <a:p>
            <a:pPr lvl="1" algn="just"/>
            <a:r>
              <a:rPr lang="es-ES_tradnl" sz="2800" dirty="0">
                <a:solidFill>
                  <a:srgbClr val="000000"/>
                </a:solidFill>
                <a:latin typeface="Arial Narrow" panose="020B0606020202030204" pitchFamily="34" charset="0"/>
                <a:ea typeface="MS Mincho" panose="02020609040205080304" pitchFamily="49" charset="-128"/>
                <a:cs typeface="Arial" panose="020B0604020202020204" pitchFamily="34" charset="0"/>
              </a:rPr>
              <a:t>Reducción de la HbA1c (≥ 0,5%) y </a:t>
            </a:r>
            <a:r>
              <a:rPr lang="es-ES_tradnl" sz="2800" dirty="0" smtClean="0">
                <a:solidFill>
                  <a:srgbClr val="000000"/>
                </a:solidFill>
                <a:latin typeface="Arial Narrow" panose="020B0606020202030204" pitchFamily="34" charset="0"/>
                <a:ea typeface="MS Mincho" panose="02020609040205080304" pitchFamily="49" charset="-128"/>
                <a:cs typeface="Arial" panose="020B0604020202020204" pitchFamily="34" charset="0"/>
              </a:rPr>
              <a:t>peso </a:t>
            </a:r>
            <a:r>
              <a:rPr lang="es-ES_tradnl" sz="2800" dirty="0">
                <a:solidFill>
                  <a:srgbClr val="000000"/>
                </a:solidFill>
                <a:latin typeface="Arial Narrow" panose="020B0606020202030204" pitchFamily="34" charset="0"/>
                <a:ea typeface="MS Mincho" panose="02020609040205080304" pitchFamily="49" charset="-128"/>
                <a:cs typeface="Arial" panose="020B0604020202020204" pitchFamily="34" charset="0"/>
              </a:rPr>
              <a:t>corporal (≥ 2 kg).</a:t>
            </a:r>
            <a:endParaRPr lang="es-ES_tradnl" sz="2800" dirty="0">
              <a:latin typeface="Arial Narrow" panose="020B0606020202030204" pitchFamily="34" charset="0"/>
              <a:ea typeface="MS Mincho" panose="02020609040205080304" pitchFamily="49" charset="-128"/>
            </a:endParaRPr>
          </a:p>
          <a:p>
            <a:pPr lvl="1"/>
            <a:r>
              <a:rPr lang="es-ES_tradnl" sz="2800" dirty="0">
                <a:solidFill>
                  <a:srgbClr val="000000"/>
                </a:solidFill>
                <a:latin typeface="Arial Narrow" panose="020B0606020202030204" pitchFamily="34" charset="0"/>
                <a:ea typeface="MS Mincho" panose="02020609040205080304" pitchFamily="49" charset="-128"/>
                <a:cs typeface="Arial" panose="020B0604020202020204" pitchFamily="34" charset="0"/>
              </a:rPr>
              <a:t>presión arterial sistólica (≥ 2 mmHg</a:t>
            </a:r>
            <a:r>
              <a:rPr lang="es-ES_tradnl" sz="2800" dirty="0" smtClean="0">
                <a:solidFill>
                  <a:srgbClr val="000000"/>
                </a:solidFill>
                <a:latin typeface="Arial Narrow" panose="020B0606020202030204" pitchFamily="34" charset="0"/>
                <a:ea typeface="MS Mincho" panose="02020609040205080304" pitchFamily="49" charset="-128"/>
                <a:cs typeface="Arial" panose="020B0604020202020204" pitchFamily="34" charset="0"/>
              </a:rPr>
              <a:t>).</a:t>
            </a:r>
            <a:r>
              <a:rPr lang="es-ES_tradnl" sz="2800" dirty="0">
                <a:solidFill>
                  <a:srgbClr val="000000"/>
                </a:solidFill>
                <a:latin typeface="Arial Narrow" panose="020B0606020202030204" pitchFamily="34" charset="0"/>
                <a:ea typeface="MS Mincho" panose="02020609040205080304" pitchFamily="49" charset="-128"/>
                <a:cs typeface="Arial" panose="020B0604020202020204" pitchFamily="34" charset="0"/>
              </a:rPr>
              <a:t> y peso corporal (≥ 2 kg).</a:t>
            </a:r>
            <a:endParaRPr lang="es-ES_tradnl" sz="2800" dirty="0">
              <a:latin typeface="Arial Narrow" panose="020B0606020202030204" pitchFamily="34" charset="0"/>
              <a:ea typeface="MS Mincho" panose="02020609040205080304" pitchFamily="49" charset="-128"/>
            </a:endParaRPr>
          </a:p>
          <a:p>
            <a:pPr marL="0" lvl="0" indent="0">
              <a:buNone/>
            </a:pPr>
            <a:endParaRPr lang="es-ES_tradnl" sz="3200" dirty="0"/>
          </a:p>
        </p:txBody>
      </p:sp>
      <p:sp>
        <p:nvSpPr>
          <p:cNvPr id="5" name="1 Título"/>
          <p:cNvSpPr>
            <a:spLocks noGrp="1"/>
          </p:cNvSpPr>
          <p:nvPr>
            <p:ph type="title"/>
          </p:nvPr>
        </p:nvSpPr>
        <p:spPr>
          <a:xfrm>
            <a:off x="1901189" y="900752"/>
            <a:ext cx="8389620" cy="728048"/>
          </a:xfrm>
        </p:spPr>
        <p:txBody>
          <a:bodyPr>
            <a:normAutofit/>
          </a:bodyPr>
          <a:lstStyle/>
          <a:p>
            <a:pPr algn="ctr"/>
            <a:r>
              <a:rPr lang="es-ES" sz="3600" b="1" dirty="0" smtClean="0">
                <a:solidFill>
                  <a:srgbClr val="C00000"/>
                </a:solidFill>
              </a:rPr>
              <a:t>OBJETIVOS SECUNDARIOS</a:t>
            </a:r>
            <a:endParaRPr lang="es-ES" sz="3200" b="1" dirty="0">
              <a:solidFill>
                <a:srgbClr val="C00000"/>
              </a:solidFill>
            </a:endParaRPr>
          </a:p>
        </p:txBody>
      </p:sp>
    </p:spTree>
    <p:extLst>
      <p:ext uri="{BB962C8B-B14F-4D97-AF65-F5344CB8AC3E}">
        <p14:creationId xmlns:p14="http://schemas.microsoft.com/office/powerpoint/2010/main" val="3228727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500743" y="1519943"/>
            <a:ext cx="11517086" cy="4423657"/>
          </a:xfrm>
        </p:spPr>
        <p:txBody>
          <a:bodyPr>
            <a:noAutofit/>
          </a:bodyPr>
          <a:lstStyle/>
          <a:p>
            <a:pPr marL="0" indent="0">
              <a:buNone/>
            </a:pPr>
            <a:r>
              <a:rPr lang="es-ES_tradnl" sz="2400" dirty="0" smtClean="0">
                <a:solidFill>
                  <a:srgbClr val="000000"/>
                </a:solidFill>
                <a:latin typeface="Arial Narrow" panose="020B0606020202030204" pitchFamily="34" charset="0"/>
                <a:ea typeface="MS Mincho" panose="02020609040205080304" pitchFamily="49" charset="-128"/>
                <a:cs typeface="Arial" panose="020B0604020202020204" pitchFamily="34" charset="0"/>
              </a:rPr>
              <a:t>Comparar </a:t>
            </a:r>
            <a:r>
              <a:rPr lang="es-ES_tradnl" sz="2400" dirty="0">
                <a:solidFill>
                  <a:srgbClr val="000000"/>
                </a:solidFill>
                <a:latin typeface="Arial Narrow" panose="020B0606020202030204" pitchFamily="34" charset="0"/>
                <a:ea typeface="MS Mincho" panose="02020609040205080304" pitchFamily="49" charset="-128"/>
                <a:cs typeface="Arial" panose="020B0604020202020204" pitchFamily="34" charset="0"/>
              </a:rPr>
              <a:t>entre los grupos de </a:t>
            </a:r>
            <a:r>
              <a:rPr lang="es-ES_tradnl" sz="2400" dirty="0" smtClean="0">
                <a:solidFill>
                  <a:srgbClr val="000000"/>
                </a:solidFill>
                <a:latin typeface="Arial Narrow" panose="020B0606020202030204" pitchFamily="34" charset="0"/>
                <a:ea typeface="MS Mincho" panose="02020609040205080304" pitchFamily="49" charset="-128"/>
                <a:cs typeface="Arial" panose="020B0604020202020204" pitchFamily="34" charset="0"/>
              </a:rPr>
              <a:t>estudio la p</a:t>
            </a:r>
            <a:r>
              <a:rPr lang="es-ES_tradnl" sz="2400" dirty="0" smtClean="0">
                <a:latin typeface="Arial Narrow" panose="020B0606020202030204" pitchFamily="34" charset="0"/>
              </a:rPr>
              <a:t>roporción </a:t>
            </a:r>
            <a:r>
              <a:rPr lang="es-ES_tradnl" sz="2400" dirty="0">
                <a:latin typeface="Arial Narrow" panose="020B0606020202030204" pitchFamily="34" charset="0"/>
              </a:rPr>
              <a:t>de pacientes que </a:t>
            </a:r>
            <a:r>
              <a:rPr lang="es-ES_tradnl" sz="2400" dirty="0" smtClean="0">
                <a:latin typeface="Arial Narrow" panose="020B0606020202030204" pitchFamily="34" charset="0"/>
              </a:rPr>
              <a:t>logran</a:t>
            </a:r>
            <a:r>
              <a:rPr lang="es-ES_tradnl" sz="2400" dirty="0" smtClean="0">
                <a:solidFill>
                  <a:srgbClr val="000000"/>
                </a:solidFill>
                <a:latin typeface="Arial Narrow" panose="020B0606020202030204" pitchFamily="34" charset="0"/>
                <a:ea typeface="MS Mincho" panose="02020609040205080304" pitchFamily="49" charset="-128"/>
                <a:cs typeface="Arial" panose="020B0604020202020204" pitchFamily="34" charset="0"/>
              </a:rPr>
              <a:t>:</a:t>
            </a:r>
          </a:p>
          <a:p>
            <a:pPr lvl="1"/>
            <a:r>
              <a:rPr lang="es-ES_tradnl" dirty="0" smtClean="0">
                <a:latin typeface="Arial Narrow" panose="020B0606020202030204" pitchFamily="34" charset="0"/>
              </a:rPr>
              <a:t>HbA1c </a:t>
            </a:r>
            <a:r>
              <a:rPr lang="es-ES_tradnl" dirty="0">
                <a:latin typeface="Arial Narrow" panose="020B0606020202030204" pitchFamily="34" charset="0"/>
              </a:rPr>
              <a:t>&lt; 7,5%, &lt; 7,0% y &lt; 6,5</a:t>
            </a:r>
            <a:r>
              <a:rPr lang="es-ES_tradnl" dirty="0" smtClean="0">
                <a:latin typeface="Arial Narrow" panose="020B0606020202030204" pitchFamily="34" charset="0"/>
              </a:rPr>
              <a:t>%.</a:t>
            </a:r>
          </a:p>
          <a:p>
            <a:pPr lvl="1"/>
            <a:r>
              <a:rPr lang="es-ES" dirty="0" smtClean="0">
                <a:latin typeface="Arial Narrow" panose="020B0606020202030204" pitchFamily="34" charset="0"/>
              </a:rPr>
              <a:t>GBA 90- 130 mg/dL</a:t>
            </a:r>
          </a:p>
          <a:p>
            <a:pPr marL="0" indent="0">
              <a:buNone/>
            </a:pPr>
            <a:r>
              <a:rPr lang="es-ES_tradnl" sz="2400" dirty="0">
                <a:solidFill>
                  <a:srgbClr val="000000"/>
                </a:solidFill>
                <a:latin typeface="Arial Narrow" panose="020B0606020202030204" pitchFamily="34" charset="0"/>
                <a:ea typeface="MS Mincho" panose="02020609040205080304" pitchFamily="49" charset="-128"/>
                <a:cs typeface="Arial" panose="020B0604020202020204" pitchFamily="34" charset="0"/>
              </a:rPr>
              <a:t>Comparar entre los grupos de </a:t>
            </a:r>
            <a:r>
              <a:rPr lang="es-ES_tradnl" sz="2400" dirty="0" smtClean="0">
                <a:solidFill>
                  <a:srgbClr val="000000"/>
                </a:solidFill>
                <a:latin typeface="Arial Narrow" panose="020B0606020202030204" pitchFamily="34" charset="0"/>
                <a:ea typeface="MS Mincho" panose="02020609040205080304" pitchFamily="49" charset="-128"/>
                <a:cs typeface="Arial" panose="020B0604020202020204" pitchFamily="34" charset="0"/>
              </a:rPr>
              <a:t>estudio:</a:t>
            </a:r>
          </a:p>
          <a:p>
            <a:r>
              <a:rPr lang="es-ES" sz="2400" dirty="0" smtClean="0">
                <a:latin typeface="Arial Narrow" panose="020B0606020202030204" pitchFamily="34" charset="0"/>
              </a:rPr>
              <a:t>Variables antropométricas.</a:t>
            </a:r>
          </a:p>
          <a:p>
            <a:r>
              <a:rPr lang="es-ES" sz="2400" dirty="0" smtClean="0">
                <a:latin typeface="Arial Narrow" panose="020B0606020202030204" pitchFamily="34" charset="0"/>
              </a:rPr>
              <a:t>Variables hematológicas</a:t>
            </a:r>
          </a:p>
          <a:p>
            <a:r>
              <a:rPr lang="es-ES" sz="2400" dirty="0">
                <a:latin typeface="Arial Narrow" panose="020B0606020202030204" pitchFamily="34" charset="0"/>
              </a:rPr>
              <a:t>Variables </a:t>
            </a:r>
            <a:r>
              <a:rPr lang="es-ES" sz="2400" dirty="0" smtClean="0">
                <a:latin typeface="Arial Narrow" panose="020B0606020202030204" pitchFamily="34" charset="0"/>
              </a:rPr>
              <a:t>bioquímicas: perfiles diabéticos, lipídicos, hepáticos, renales, etc.</a:t>
            </a:r>
          </a:p>
          <a:p>
            <a:r>
              <a:rPr lang="es-ES" sz="2400" dirty="0" smtClean="0">
                <a:latin typeface="Arial Narrow" panose="020B0606020202030204" pitchFamily="34" charset="0"/>
              </a:rPr>
              <a:t>Comorbilidades: </a:t>
            </a:r>
            <a:r>
              <a:rPr lang="es-ES_tradnl" sz="2400" dirty="0" smtClean="0">
                <a:solidFill>
                  <a:srgbClr val="000000"/>
                </a:solidFill>
                <a:latin typeface="Arial Narrow" panose="020B0606020202030204" pitchFamily="34" charset="0"/>
                <a:ea typeface="MS Mincho" panose="02020609040205080304" pitchFamily="49" charset="-128"/>
                <a:cs typeface="Arial" panose="020B0604020202020204" pitchFamily="34" charset="0"/>
              </a:rPr>
              <a:t>hipertensión</a:t>
            </a:r>
            <a:r>
              <a:rPr lang="es-ES_tradnl" sz="2400" dirty="0">
                <a:solidFill>
                  <a:srgbClr val="000000"/>
                </a:solidFill>
                <a:latin typeface="Arial Narrow" panose="020B0606020202030204" pitchFamily="34" charset="0"/>
                <a:ea typeface="MS Mincho" panose="02020609040205080304" pitchFamily="49" charset="-128"/>
                <a:cs typeface="Arial" panose="020B0604020202020204" pitchFamily="34" charset="0"/>
              </a:rPr>
              <a:t>, dislipidemia, arritmia cardíaca, insuficiencia cardiaca, cardiopatía isquémica, accidente cerebrovascular y enfermedad arterial periférica</a:t>
            </a:r>
            <a:r>
              <a:rPr lang="es-ES_tradnl" sz="2400" dirty="0" smtClean="0">
                <a:solidFill>
                  <a:srgbClr val="000000"/>
                </a:solidFill>
                <a:latin typeface="Arial Narrow" panose="020B0606020202030204" pitchFamily="34" charset="0"/>
                <a:ea typeface="MS Mincho" panose="02020609040205080304" pitchFamily="49" charset="-128"/>
                <a:cs typeface="Arial" panose="020B0604020202020204" pitchFamily="34" charset="0"/>
              </a:rPr>
              <a:t>.</a:t>
            </a:r>
          </a:p>
          <a:p>
            <a:r>
              <a:rPr lang="es-ES" sz="2400" dirty="0" smtClean="0">
                <a:solidFill>
                  <a:srgbClr val="000000"/>
                </a:solidFill>
                <a:latin typeface="Arial Narrow" panose="020B0606020202030204" pitchFamily="34" charset="0"/>
                <a:ea typeface="MS Mincho" panose="02020609040205080304" pitchFamily="49" charset="-128"/>
                <a:cs typeface="Arial" panose="020B0604020202020204" pitchFamily="34" charset="0"/>
              </a:rPr>
              <a:t>Efectos </a:t>
            </a:r>
            <a:r>
              <a:rPr lang="es-ES" sz="2400" dirty="0" err="1" smtClean="0">
                <a:solidFill>
                  <a:srgbClr val="000000"/>
                </a:solidFill>
                <a:latin typeface="Arial Narrow" panose="020B0606020202030204" pitchFamily="34" charset="0"/>
                <a:ea typeface="MS Mincho" panose="02020609040205080304" pitchFamily="49" charset="-128"/>
                <a:cs typeface="Arial" panose="020B0604020202020204" pitchFamily="34" charset="0"/>
              </a:rPr>
              <a:t>advesos</a:t>
            </a:r>
            <a:r>
              <a:rPr lang="es-ES" sz="2400" dirty="0" smtClean="0">
                <a:solidFill>
                  <a:srgbClr val="000000"/>
                </a:solidFill>
                <a:latin typeface="Arial Narrow" panose="020B0606020202030204" pitchFamily="34" charset="0"/>
                <a:ea typeface="MS Mincho" panose="02020609040205080304" pitchFamily="49" charset="-128"/>
                <a:cs typeface="Arial" panose="020B0604020202020204" pitchFamily="34" charset="0"/>
              </a:rPr>
              <a:t>: </a:t>
            </a:r>
            <a:r>
              <a:rPr lang="es-ES_tradnl" sz="2400" dirty="0" smtClean="0">
                <a:solidFill>
                  <a:srgbClr val="000000"/>
                </a:solidFill>
                <a:latin typeface="Arial Narrow" panose="020B0606020202030204" pitchFamily="34" charset="0"/>
                <a:ea typeface="MS Mincho" panose="02020609040205080304" pitchFamily="49" charset="-128"/>
                <a:cs typeface="Arial" panose="020B0604020202020204" pitchFamily="34" charset="0"/>
              </a:rPr>
              <a:t>cefalea</a:t>
            </a:r>
            <a:r>
              <a:rPr lang="es-ES_tradnl" sz="2400" dirty="0">
                <a:solidFill>
                  <a:srgbClr val="000000"/>
                </a:solidFill>
                <a:latin typeface="Arial Narrow" panose="020B0606020202030204" pitchFamily="34" charset="0"/>
                <a:ea typeface="MS Mincho" panose="02020609040205080304" pitchFamily="49" charset="-128"/>
                <a:cs typeface="Arial" panose="020B0604020202020204" pitchFamily="34" charset="0"/>
              </a:rPr>
              <a:t>, tos, nasofaringitis, infección genital-urinaria, eventos gastrointestinales, hipoglucemia, transaminasas alteradas, fracturas, isquemia crítica de extremidades.</a:t>
            </a:r>
            <a:endParaRPr lang="es-ES_tradnl" sz="2400" dirty="0">
              <a:latin typeface="Arial Narrow" panose="020B0606020202030204" pitchFamily="34" charset="0"/>
              <a:ea typeface="MS Mincho" panose="02020609040205080304" pitchFamily="49" charset="-128"/>
            </a:endParaRPr>
          </a:p>
          <a:p>
            <a:pPr lvl="0"/>
            <a:endParaRPr lang="es-ES_tradnl" sz="3200" dirty="0"/>
          </a:p>
        </p:txBody>
      </p:sp>
      <p:sp>
        <p:nvSpPr>
          <p:cNvPr id="5" name="1 Título"/>
          <p:cNvSpPr>
            <a:spLocks noGrp="1"/>
          </p:cNvSpPr>
          <p:nvPr>
            <p:ph type="title"/>
          </p:nvPr>
        </p:nvSpPr>
        <p:spPr>
          <a:xfrm>
            <a:off x="1697627" y="791895"/>
            <a:ext cx="8389620" cy="728048"/>
          </a:xfrm>
        </p:spPr>
        <p:txBody>
          <a:bodyPr>
            <a:normAutofit/>
          </a:bodyPr>
          <a:lstStyle/>
          <a:p>
            <a:pPr algn="ctr"/>
            <a:r>
              <a:rPr lang="es-ES" sz="3600" b="1" dirty="0" smtClean="0">
                <a:solidFill>
                  <a:srgbClr val="C00000"/>
                </a:solidFill>
              </a:rPr>
              <a:t>OBJETIVOS SECUNDARIOS</a:t>
            </a:r>
            <a:endParaRPr lang="es-ES" sz="3200" b="1" dirty="0">
              <a:solidFill>
                <a:srgbClr val="C00000"/>
              </a:solidFill>
            </a:endParaRPr>
          </a:p>
        </p:txBody>
      </p:sp>
    </p:spTree>
    <p:extLst>
      <p:ext uri="{BB962C8B-B14F-4D97-AF65-F5344CB8AC3E}">
        <p14:creationId xmlns:p14="http://schemas.microsoft.com/office/powerpoint/2010/main" val="3642454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1622737" y="1478193"/>
            <a:ext cx="10363403" cy="5096778"/>
          </a:xfrm>
        </p:spPr>
        <p:txBody>
          <a:bodyPr>
            <a:normAutofit fontScale="92500" lnSpcReduction="10000"/>
          </a:bodyPr>
          <a:lstStyle/>
          <a:p>
            <a:pPr lvl="1">
              <a:lnSpc>
                <a:spcPct val="120000"/>
              </a:lnSpc>
              <a:buFont typeface="Wingdings" pitchFamily="2" charset="2"/>
              <a:buChar char="§"/>
            </a:pPr>
            <a:r>
              <a:rPr lang="es-ES_tradnl" sz="2800" i="1" dirty="0" smtClean="0">
                <a:latin typeface="Arial Narrow" panose="020B0606020202030204" pitchFamily="34" charset="0"/>
              </a:rPr>
              <a:t>Cualitativo:</a:t>
            </a:r>
            <a:r>
              <a:rPr lang="es-ES_tradnl" sz="2800" dirty="0" smtClean="0">
                <a:latin typeface="Arial Narrow" panose="020B0606020202030204" pitchFamily="34" charset="0"/>
              </a:rPr>
              <a:t> </a:t>
            </a:r>
          </a:p>
          <a:p>
            <a:pPr lvl="2">
              <a:lnSpc>
                <a:spcPct val="120000"/>
              </a:lnSpc>
            </a:pPr>
            <a:r>
              <a:rPr lang="es-ES_tradnl" sz="2800" dirty="0">
                <a:solidFill>
                  <a:schemeClr val="accent1">
                    <a:lumMod val="50000"/>
                  </a:schemeClr>
                </a:solidFill>
                <a:latin typeface="Arial Narrow" panose="020B0606020202030204" pitchFamily="34" charset="0"/>
              </a:rPr>
              <a:t>P</a:t>
            </a:r>
            <a:r>
              <a:rPr lang="es-ES_tradnl" sz="2800" dirty="0" smtClean="0">
                <a:solidFill>
                  <a:schemeClr val="accent1">
                    <a:lumMod val="50000"/>
                  </a:schemeClr>
                </a:solidFill>
                <a:latin typeface="Arial Narrow" panose="020B0606020202030204" pitchFamily="34" charset="0"/>
              </a:rPr>
              <a:t>orcentajes con intervalo de confianza 95% (IC)</a:t>
            </a:r>
          </a:p>
          <a:p>
            <a:pPr lvl="2">
              <a:lnSpc>
                <a:spcPct val="120000"/>
              </a:lnSpc>
            </a:pPr>
            <a:r>
              <a:rPr lang="es-ES_tradnl" sz="2800" dirty="0" smtClean="0">
                <a:solidFill>
                  <a:schemeClr val="accent1">
                    <a:lumMod val="50000"/>
                  </a:schemeClr>
                </a:solidFill>
                <a:latin typeface="Arial Narrow" panose="020B0606020202030204" pitchFamily="34" charset="0"/>
              </a:rPr>
              <a:t>Chi-cuadrado o exacta de Fisher</a:t>
            </a:r>
          </a:p>
          <a:p>
            <a:pPr lvl="2">
              <a:lnSpc>
                <a:spcPct val="120000"/>
              </a:lnSpc>
            </a:pPr>
            <a:r>
              <a:rPr lang="es-ES_tradnl" sz="2800" dirty="0" smtClean="0">
                <a:solidFill>
                  <a:schemeClr val="accent1">
                    <a:lumMod val="50000"/>
                  </a:schemeClr>
                </a:solidFill>
                <a:latin typeface="Arial Narrow" panose="020B0606020202030204" pitchFamily="34" charset="0"/>
              </a:rPr>
              <a:t>Odds ratio (OR)</a:t>
            </a:r>
          </a:p>
          <a:p>
            <a:pPr lvl="1">
              <a:lnSpc>
                <a:spcPct val="120000"/>
              </a:lnSpc>
              <a:buFont typeface="Wingdings" pitchFamily="2" charset="2"/>
              <a:buChar char="§"/>
            </a:pPr>
            <a:r>
              <a:rPr lang="es-ES_tradnl" sz="2800" i="1" dirty="0" smtClean="0">
                <a:latin typeface="Arial Narrow" panose="020B0606020202030204" pitchFamily="34" charset="0"/>
              </a:rPr>
              <a:t>Cuantitativo:</a:t>
            </a:r>
          </a:p>
          <a:p>
            <a:pPr lvl="2">
              <a:lnSpc>
                <a:spcPct val="120000"/>
              </a:lnSpc>
            </a:pPr>
            <a:r>
              <a:rPr lang="es-ES_tradnl" sz="2800" dirty="0">
                <a:solidFill>
                  <a:schemeClr val="accent1">
                    <a:lumMod val="50000"/>
                  </a:schemeClr>
                </a:solidFill>
                <a:latin typeface="Arial Narrow" panose="020B0606020202030204" pitchFamily="34" charset="0"/>
              </a:rPr>
              <a:t>M</a:t>
            </a:r>
            <a:r>
              <a:rPr lang="es-ES_tradnl" sz="2800" dirty="0" smtClean="0">
                <a:solidFill>
                  <a:schemeClr val="accent1">
                    <a:lumMod val="50000"/>
                  </a:schemeClr>
                </a:solidFill>
                <a:latin typeface="Arial Narrow" panose="020B0606020202030204" pitchFamily="34" charset="0"/>
              </a:rPr>
              <a:t>edianas con rango intercuartílico (Q1-Q3)</a:t>
            </a:r>
          </a:p>
          <a:p>
            <a:pPr lvl="2">
              <a:lnSpc>
                <a:spcPct val="120000"/>
              </a:lnSpc>
            </a:pPr>
            <a:r>
              <a:rPr lang="es-ES_tradnl" sz="2800" dirty="0" smtClean="0">
                <a:solidFill>
                  <a:schemeClr val="accent1">
                    <a:lumMod val="50000"/>
                  </a:schemeClr>
                </a:solidFill>
                <a:latin typeface="Arial Narrow" panose="020B0606020202030204" pitchFamily="34" charset="0"/>
              </a:rPr>
              <a:t>Medias con desviación típica.</a:t>
            </a:r>
          </a:p>
          <a:p>
            <a:pPr lvl="2">
              <a:lnSpc>
                <a:spcPct val="120000"/>
              </a:lnSpc>
            </a:pPr>
            <a:r>
              <a:rPr lang="es-ES_tradnl" sz="2800" dirty="0" smtClean="0">
                <a:solidFill>
                  <a:schemeClr val="accent1">
                    <a:lumMod val="50000"/>
                  </a:schemeClr>
                </a:solidFill>
                <a:latin typeface="Arial Narrow" panose="020B0606020202030204" pitchFamily="34" charset="0"/>
              </a:rPr>
              <a:t>T-</a:t>
            </a:r>
            <a:r>
              <a:rPr lang="es-ES_tradnl" sz="2800" dirty="0" err="1" smtClean="0">
                <a:solidFill>
                  <a:schemeClr val="accent1">
                    <a:lumMod val="50000"/>
                  </a:schemeClr>
                </a:solidFill>
                <a:latin typeface="Arial Narrow" panose="020B0606020202030204" pitchFamily="34" charset="0"/>
              </a:rPr>
              <a:t>student</a:t>
            </a:r>
            <a:r>
              <a:rPr lang="es-ES_tradnl" sz="2800" dirty="0" smtClean="0">
                <a:solidFill>
                  <a:schemeClr val="accent1">
                    <a:lumMod val="50000"/>
                  </a:schemeClr>
                </a:solidFill>
                <a:latin typeface="Arial Narrow" panose="020B0606020202030204" pitchFamily="34" charset="0"/>
              </a:rPr>
              <a:t>, F-Fisher, Levene y ANOVA.</a:t>
            </a:r>
          </a:p>
          <a:p>
            <a:pPr lvl="2">
              <a:lnSpc>
                <a:spcPct val="120000"/>
              </a:lnSpc>
            </a:pPr>
            <a:r>
              <a:rPr lang="es-ES" sz="2800" dirty="0" smtClean="0">
                <a:solidFill>
                  <a:schemeClr val="accent1">
                    <a:lumMod val="50000"/>
                  </a:schemeClr>
                </a:solidFill>
                <a:latin typeface="Arial Narrow" panose="020B0606020202030204" pitchFamily="34" charset="0"/>
                <a:ea typeface="MS Mincho" panose="02020609040205080304" pitchFamily="49" charset="-128"/>
                <a:cs typeface="Times New Roman" panose="02020603050405020304" pitchFamily="18" charset="0"/>
              </a:rPr>
              <a:t>Análisis de propensiones (</a:t>
            </a:r>
            <a:r>
              <a:rPr lang="es-ES" sz="2800" dirty="0" err="1" smtClean="0">
                <a:solidFill>
                  <a:schemeClr val="accent1">
                    <a:lumMod val="50000"/>
                  </a:schemeClr>
                </a:solidFill>
                <a:latin typeface="Arial Narrow" panose="020B0606020202030204" pitchFamily="34" charset="0"/>
                <a:ea typeface="MS Mincho" panose="02020609040205080304" pitchFamily="49" charset="-128"/>
                <a:cs typeface="Times New Roman" panose="02020603050405020304" pitchFamily="18" charset="0"/>
              </a:rPr>
              <a:t>Propensity</a:t>
            </a:r>
            <a:r>
              <a:rPr lang="es-ES" sz="2800" dirty="0" smtClean="0">
                <a:solidFill>
                  <a:schemeClr val="accent1">
                    <a:lumMod val="50000"/>
                  </a:schemeClr>
                </a:solidFill>
                <a:latin typeface="Arial Narrow" panose="020B0606020202030204" pitchFamily="34" charset="0"/>
                <a:ea typeface="MS Mincho" panose="02020609040205080304" pitchFamily="49" charset="-128"/>
                <a:cs typeface="Times New Roman" panose="02020603050405020304" pitchFamily="18" charset="0"/>
              </a:rPr>
              <a:t> </a:t>
            </a:r>
            <a:r>
              <a:rPr lang="es-ES" sz="2800" dirty="0">
                <a:solidFill>
                  <a:schemeClr val="accent1">
                    <a:lumMod val="50000"/>
                  </a:schemeClr>
                </a:solidFill>
                <a:latin typeface="Arial Narrow" panose="020B0606020202030204" pitchFamily="34" charset="0"/>
                <a:ea typeface="MS Mincho" panose="02020609040205080304" pitchFamily="49" charset="-128"/>
                <a:cs typeface="Times New Roman" panose="02020603050405020304" pitchFamily="18" charset="0"/>
              </a:rPr>
              <a:t>Score </a:t>
            </a:r>
            <a:r>
              <a:rPr lang="es-ES" sz="2800" dirty="0" err="1" smtClean="0">
                <a:solidFill>
                  <a:schemeClr val="accent1">
                    <a:lumMod val="50000"/>
                  </a:schemeClr>
                </a:solidFill>
                <a:latin typeface="Arial Narrow" panose="020B0606020202030204" pitchFamily="34" charset="0"/>
                <a:ea typeface="MS Mincho" panose="02020609040205080304" pitchFamily="49" charset="-128"/>
                <a:cs typeface="Times New Roman" panose="02020603050405020304" pitchFamily="18" charset="0"/>
              </a:rPr>
              <a:t>Matching</a:t>
            </a:r>
            <a:r>
              <a:rPr lang="es-ES" sz="2800" dirty="0" smtClean="0">
                <a:solidFill>
                  <a:schemeClr val="accent1">
                    <a:lumMod val="50000"/>
                  </a:schemeClr>
                </a:solidFill>
                <a:latin typeface="Arial Narrow" panose="020B0606020202030204" pitchFamily="34" charset="0"/>
                <a:ea typeface="MS Mincho" panose="02020609040205080304" pitchFamily="49" charset="-128"/>
                <a:cs typeface="Times New Roman" panose="02020603050405020304" pitchFamily="18" charset="0"/>
              </a:rPr>
              <a:t>).</a:t>
            </a:r>
          </a:p>
          <a:p>
            <a:pPr lvl="2">
              <a:lnSpc>
                <a:spcPct val="120000"/>
              </a:lnSpc>
            </a:pPr>
            <a:r>
              <a:rPr lang="es-ES" sz="2800" dirty="0" smtClean="0">
                <a:solidFill>
                  <a:schemeClr val="accent1">
                    <a:lumMod val="50000"/>
                  </a:schemeClr>
                </a:solidFill>
                <a:latin typeface="Arial Narrow" panose="020B0606020202030204" pitchFamily="34" charset="0"/>
                <a:ea typeface="MS Mincho" panose="02020609040205080304" pitchFamily="49" charset="-128"/>
                <a:cs typeface="Times New Roman" panose="02020603050405020304" pitchFamily="18" charset="0"/>
              </a:rPr>
              <a:t>Análisis de sensibilidad.</a:t>
            </a:r>
            <a:endParaRPr lang="es-ES" sz="2800" dirty="0" smtClean="0">
              <a:solidFill>
                <a:schemeClr val="accent1">
                  <a:lumMod val="50000"/>
                </a:schemeClr>
              </a:solidFill>
              <a:latin typeface="Arial Narrow" panose="020B0606020202030204" pitchFamily="34" charset="0"/>
            </a:endParaRPr>
          </a:p>
          <a:p>
            <a:pPr lvl="1" algn="ctr">
              <a:buNone/>
            </a:pPr>
            <a:endParaRPr lang="es-ES" dirty="0"/>
          </a:p>
        </p:txBody>
      </p:sp>
      <p:sp>
        <p:nvSpPr>
          <p:cNvPr id="6" name="1 Título"/>
          <p:cNvSpPr txBox="1">
            <a:spLocks/>
          </p:cNvSpPr>
          <p:nvPr/>
        </p:nvSpPr>
        <p:spPr>
          <a:xfrm>
            <a:off x="1152413" y="902129"/>
            <a:ext cx="8389620" cy="5760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b="1" dirty="0" smtClean="0">
                <a:solidFill>
                  <a:srgbClr val="C00000"/>
                </a:solidFill>
              </a:rPr>
              <a:t>ANÁLISIS ESTADÍSTICO</a:t>
            </a:r>
            <a:endParaRPr lang="es-ES" sz="3200" b="1" dirty="0">
              <a:solidFill>
                <a:srgbClr val="C00000"/>
              </a:solidFill>
            </a:endParaRPr>
          </a:p>
        </p:txBody>
      </p:sp>
    </p:spTree>
    <p:extLst>
      <p:ext uri="{BB962C8B-B14F-4D97-AF65-F5344CB8AC3E}">
        <p14:creationId xmlns:p14="http://schemas.microsoft.com/office/powerpoint/2010/main" val="1936796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599" y="865868"/>
            <a:ext cx="11789229" cy="919389"/>
          </a:xfrm>
        </p:spPr>
        <p:txBody>
          <a:bodyPr>
            <a:normAutofit/>
          </a:bodyPr>
          <a:lstStyle/>
          <a:p>
            <a:pPr algn="ctr"/>
            <a:r>
              <a:rPr lang="es-ES" sz="4000" b="1" dirty="0" smtClean="0">
                <a:solidFill>
                  <a:srgbClr val="C00000"/>
                </a:solidFill>
              </a:rPr>
              <a:t>PROMOTOR</a:t>
            </a:r>
            <a:endParaRPr lang="es-ES_tradnl" sz="4000" b="1" dirty="0">
              <a:solidFill>
                <a:srgbClr val="C00000"/>
              </a:solidFill>
            </a:endParaRPr>
          </a:p>
        </p:txBody>
      </p:sp>
      <p:sp>
        <p:nvSpPr>
          <p:cNvPr id="3" name="Marcador de contenido 2"/>
          <p:cNvSpPr>
            <a:spLocks noGrp="1"/>
          </p:cNvSpPr>
          <p:nvPr>
            <p:ph idx="1"/>
          </p:nvPr>
        </p:nvSpPr>
        <p:spPr>
          <a:xfrm>
            <a:off x="141513" y="1785258"/>
            <a:ext cx="11963400" cy="1393372"/>
          </a:xfrm>
        </p:spPr>
        <p:txBody>
          <a:bodyPr>
            <a:normAutofit/>
          </a:bodyPr>
          <a:lstStyle/>
          <a:p>
            <a:pPr marL="0" indent="0" algn="ctr">
              <a:lnSpc>
                <a:spcPct val="100000"/>
              </a:lnSpc>
              <a:buNone/>
            </a:pPr>
            <a:r>
              <a:rPr lang="es-ES" sz="3200" b="1" dirty="0" smtClean="0">
                <a:solidFill>
                  <a:srgbClr val="000000"/>
                </a:solidFill>
                <a:latin typeface="Arial Narrow" panose="020B0606020202030204" pitchFamily="34" charset="0"/>
                <a:ea typeface="MS Mincho" panose="02020609040205080304" pitchFamily="49" charset="-128"/>
                <a:cs typeface="Arial" panose="020B0604020202020204" pitchFamily="34" charset="0"/>
              </a:rPr>
              <a:t>Fundación SEMERGEN.</a:t>
            </a:r>
          </a:p>
          <a:p>
            <a:pPr marL="0" indent="0" algn="ctr">
              <a:lnSpc>
                <a:spcPct val="100000"/>
              </a:lnSpc>
              <a:buNone/>
            </a:pPr>
            <a:r>
              <a:rPr lang="es-ES" sz="3200" b="1" dirty="0" smtClean="0">
                <a:solidFill>
                  <a:srgbClr val="000000"/>
                </a:solidFill>
                <a:latin typeface="Arial Narrow" panose="020B0606020202030204" pitchFamily="34" charset="0"/>
                <a:ea typeface="MS Mincho" panose="02020609040205080304" pitchFamily="49" charset="-128"/>
                <a:cs typeface="Arial" panose="020B0604020202020204" pitchFamily="34" charset="0"/>
              </a:rPr>
              <a:t>Agencia </a:t>
            </a:r>
            <a:r>
              <a:rPr lang="es-ES" sz="3200" b="1" dirty="0">
                <a:solidFill>
                  <a:srgbClr val="000000"/>
                </a:solidFill>
                <a:latin typeface="Arial Narrow" panose="020B0606020202030204" pitchFamily="34" charset="0"/>
                <a:ea typeface="MS Mincho" panose="02020609040205080304" pitchFamily="49" charset="-128"/>
                <a:cs typeface="Arial" panose="020B0604020202020204" pitchFamily="34" charset="0"/>
              </a:rPr>
              <a:t>de Investigación SEMERGEN</a:t>
            </a:r>
            <a:r>
              <a:rPr lang="es-ES" sz="3200" b="1" dirty="0" smtClean="0">
                <a:solidFill>
                  <a:srgbClr val="000000"/>
                </a:solidFill>
                <a:latin typeface="Arial Narrow" panose="020B0606020202030204" pitchFamily="34" charset="0"/>
                <a:ea typeface="MS Mincho" panose="02020609040205080304" pitchFamily="49" charset="-128"/>
                <a:cs typeface="Arial" panose="020B0604020202020204" pitchFamily="34" charset="0"/>
              </a:rPr>
              <a:t>.</a:t>
            </a:r>
            <a:endParaRPr lang="es-ES_tradnl" sz="3200" b="1" dirty="0">
              <a:latin typeface="Times New Roman" panose="02020603050405020304" pitchFamily="18" charset="0"/>
              <a:ea typeface="MS Mincho" panose="02020609040205080304" pitchFamily="49" charset="-128"/>
            </a:endParaRPr>
          </a:p>
        </p:txBody>
      </p:sp>
      <p:sp>
        <p:nvSpPr>
          <p:cNvPr id="4" name="Título 1"/>
          <p:cNvSpPr txBox="1">
            <a:spLocks/>
          </p:cNvSpPr>
          <p:nvPr/>
        </p:nvSpPr>
        <p:spPr>
          <a:xfrm>
            <a:off x="228599" y="3592285"/>
            <a:ext cx="11789229" cy="9193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000" b="1" dirty="0" smtClean="0">
                <a:solidFill>
                  <a:srgbClr val="C00000"/>
                </a:solidFill>
              </a:rPr>
              <a:t>PATROCINADOR</a:t>
            </a:r>
            <a:endParaRPr lang="es-ES_tradnl" sz="4000" b="1" dirty="0">
              <a:solidFill>
                <a:srgbClr val="C00000"/>
              </a:solidFill>
            </a:endParaRPr>
          </a:p>
        </p:txBody>
      </p:sp>
      <p:sp>
        <p:nvSpPr>
          <p:cNvPr id="5" name="Marcador de contenido 2"/>
          <p:cNvSpPr txBox="1">
            <a:spLocks/>
          </p:cNvSpPr>
          <p:nvPr/>
        </p:nvSpPr>
        <p:spPr>
          <a:xfrm>
            <a:off x="228599" y="4544329"/>
            <a:ext cx="11963400" cy="761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s-ES" sz="3200" b="1" dirty="0" err="1" smtClean="0">
                <a:solidFill>
                  <a:srgbClr val="000000"/>
                </a:solidFill>
                <a:latin typeface="Arial Narrow" panose="020B0606020202030204" pitchFamily="34" charset="0"/>
                <a:ea typeface="MS Mincho" panose="02020609040205080304" pitchFamily="49" charset="-128"/>
                <a:cs typeface="Arial" panose="020B0604020202020204" pitchFamily="34" charset="0"/>
              </a:rPr>
              <a:t>AstraZeneca</a:t>
            </a:r>
            <a:r>
              <a:rPr lang="es-ES" sz="3200" b="1" dirty="0" smtClean="0">
                <a:solidFill>
                  <a:srgbClr val="000000"/>
                </a:solidFill>
                <a:latin typeface="Arial Narrow" panose="020B0606020202030204" pitchFamily="34" charset="0"/>
                <a:ea typeface="MS Mincho" panose="02020609040205080304" pitchFamily="49" charset="-128"/>
                <a:cs typeface="Arial" panose="020B0604020202020204" pitchFamily="34" charset="0"/>
              </a:rPr>
              <a:t> Farmacéutica</a:t>
            </a:r>
            <a:endParaRPr lang="es-ES_tradnl" sz="3200" b="1" dirty="0">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3360253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600" y="865868"/>
            <a:ext cx="10515600" cy="1325563"/>
          </a:xfrm>
        </p:spPr>
        <p:txBody>
          <a:bodyPr>
            <a:normAutofit/>
          </a:bodyPr>
          <a:lstStyle/>
          <a:p>
            <a:pPr algn="ctr"/>
            <a:r>
              <a:rPr lang="es-ES" sz="4000" b="1" dirty="0" smtClean="0">
                <a:solidFill>
                  <a:srgbClr val="C00000"/>
                </a:solidFill>
              </a:rPr>
              <a:t>INVESTIGADORES PRINCIPALES</a:t>
            </a:r>
            <a:endParaRPr lang="es-ES_tradnl" sz="4000" b="1" dirty="0">
              <a:solidFill>
                <a:srgbClr val="C00000"/>
              </a:solidFill>
            </a:endParaRPr>
          </a:p>
        </p:txBody>
      </p:sp>
      <p:sp>
        <p:nvSpPr>
          <p:cNvPr id="3" name="Marcador de contenido 2"/>
          <p:cNvSpPr>
            <a:spLocks noGrp="1"/>
          </p:cNvSpPr>
          <p:nvPr>
            <p:ph idx="1"/>
          </p:nvPr>
        </p:nvSpPr>
        <p:spPr>
          <a:xfrm>
            <a:off x="2286000" y="2191431"/>
            <a:ext cx="9906000" cy="4351338"/>
          </a:xfrm>
        </p:spPr>
        <p:txBody>
          <a:bodyPr/>
          <a:lstStyle/>
          <a:p>
            <a:r>
              <a:rPr lang="es-ES" b="1" dirty="0">
                <a:latin typeface="Arial Narrow" panose="020B0606020202030204" pitchFamily="34" charset="0"/>
              </a:rPr>
              <a:t>Antonio Ruiz García.</a:t>
            </a:r>
            <a:r>
              <a:rPr lang="es-ES" dirty="0">
                <a:latin typeface="Arial Narrow" panose="020B0606020202030204" pitchFamily="34" charset="0"/>
              </a:rPr>
              <a:t/>
            </a:r>
            <a:br>
              <a:rPr lang="es-ES" dirty="0">
                <a:latin typeface="Arial Narrow" panose="020B0606020202030204" pitchFamily="34" charset="0"/>
              </a:rPr>
            </a:br>
            <a:r>
              <a:rPr lang="es-ES" dirty="0">
                <a:latin typeface="Arial Narrow" panose="020B0606020202030204" pitchFamily="34" charset="0"/>
              </a:rPr>
              <a:t>C.S. Universitario Pinto. Pinto (Madrid).</a:t>
            </a:r>
            <a:endParaRPr lang="es-ES_tradnl" dirty="0">
              <a:latin typeface="Arial Narrow" panose="020B0606020202030204" pitchFamily="34" charset="0"/>
            </a:endParaRPr>
          </a:p>
          <a:p>
            <a:r>
              <a:rPr lang="es-ES" b="1" dirty="0" smtClean="0">
                <a:latin typeface="Arial Narrow" panose="020B0606020202030204" pitchFamily="34" charset="0"/>
              </a:rPr>
              <a:t>Vicente </a:t>
            </a:r>
            <a:r>
              <a:rPr lang="es-ES" b="1" dirty="0" err="1">
                <a:latin typeface="Arial Narrow" panose="020B0606020202030204" pitchFamily="34" charset="0"/>
              </a:rPr>
              <a:t>Pallarés</a:t>
            </a:r>
            <a:r>
              <a:rPr lang="es-ES" b="1" dirty="0">
                <a:latin typeface="Arial Narrow" panose="020B0606020202030204" pitchFamily="34" charset="0"/>
              </a:rPr>
              <a:t> </a:t>
            </a:r>
            <a:r>
              <a:rPr lang="es-ES" b="1" dirty="0" err="1">
                <a:latin typeface="Arial Narrow" panose="020B0606020202030204" pitchFamily="34" charset="0"/>
              </a:rPr>
              <a:t>Carratalá</a:t>
            </a:r>
            <a:r>
              <a:rPr lang="es-ES" b="1" dirty="0">
                <a:latin typeface="Arial Narrow" panose="020B0606020202030204" pitchFamily="34" charset="0"/>
              </a:rPr>
              <a:t>.</a:t>
            </a:r>
            <a:r>
              <a:rPr lang="es-ES" dirty="0">
                <a:latin typeface="Arial Narrow" panose="020B0606020202030204" pitchFamily="34" charset="0"/>
              </a:rPr>
              <a:t/>
            </a:r>
            <a:br>
              <a:rPr lang="es-ES" dirty="0">
                <a:latin typeface="Arial Narrow" panose="020B0606020202030204" pitchFamily="34" charset="0"/>
              </a:rPr>
            </a:br>
            <a:r>
              <a:rPr lang="es-ES" dirty="0">
                <a:latin typeface="Arial Narrow" panose="020B0606020202030204" pitchFamily="34" charset="0"/>
              </a:rPr>
              <a:t>Unión de Mutuas. </a:t>
            </a:r>
            <a:r>
              <a:rPr lang="es-ES" dirty="0" err="1">
                <a:latin typeface="Arial Narrow" panose="020B0606020202030204" pitchFamily="34" charset="0"/>
              </a:rPr>
              <a:t>Universitat</a:t>
            </a:r>
            <a:r>
              <a:rPr lang="es-ES" dirty="0">
                <a:latin typeface="Arial Narrow" panose="020B0606020202030204" pitchFamily="34" charset="0"/>
              </a:rPr>
              <a:t> Jaume I. Castellón.</a:t>
            </a:r>
            <a:endParaRPr lang="es-ES_tradnl" dirty="0">
              <a:latin typeface="Arial Narrow" panose="020B0606020202030204" pitchFamily="34" charset="0"/>
            </a:endParaRPr>
          </a:p>
          <a:p>
            <a:pPr lvl="0"/>
            <a:r>
              <a:rPr lang="it-IT" b="1" dirty="0" smtClean="0">
                <a:latin typeface="Arial Narrow" panose="020B0606020202030204" pitchFamily="34" charset="0"/>
              </a:rPr>
              <a:t>Vicente </a:t>
            </a:r>
            <a:r>
              <a:rPr lang="it-IT" b="1" dirty="0">
                <a:latin typeface="Arial Narrow" panose="020B0606020202030204" pitchFamily="34" charset="0"/>
              </a:rPr>
              <a:t>Gasull </a:t>
            </a:r>
            <a:r>
              <a:rPr lang="it-IT" b="1" dirty="0" smtClean="0">
                <a:latin typeface="Arial Narrow" panose="020B0606020202030204" pitchFamily="34" charset="0"/>
              </a:rPr>
              <a:t>Molinera.</a:t>
            </a:r>
            <a:r>
              <a:rPr lang="it-IT" dirty="0" smtClean="0">
                <a:latin typeface="Arial Narrow" panose="020B0606020202030204" pitchFamily="34" charset="0"/>
              </a:rPr>
              <a:t/>
            </a:r>
            <a:br>
              <a:rPr lang="it-IT" dirty="0" smtClean="0">
                <a:latin typeface="Arial Narrow" panose="020B0606020202030204" pitchFamily="34" charset="0"/>
              </a:rPr>
            </a:br>
            <a:r>
              <a:rPr lang="es-ES" dirty="0" smtClean="0">
                <a:latin typeface="Arial Narrow" panose="020B0606020202030204" pitchFamily="34" charset="0"/>
              </a:rPr>
              <a:t>C.S</a:t>
            </a:r>
            <a:r>
              <a:rPr lang="es-ES" dirty="0">
                <a:latin typeface="Arial Narrow" panose="020B0606020202030204" pitchFamily="34" charset="0"/>
              </a:rPr>
              <a:t>. </a:t>
            </a:r>
            <a:r>
              <a:rPr lang="es-ES" dirty="0" err="1">
                <a:latin typeface="Arial Narrow" panose="020B0606020202030204" pitchFamily="34" charset="0"/>
              </a:rPr>
              <a:t>Torrent</a:t>
            </a:r>
            <a:r>
              <a:rPr lang="es-ES" dirty="0">
                <a:latin typeface="Arial Narrow" panose="020B0606020202030204" pitchFamily="34" charset="0"/>
              </a:rPr>
              <a:t> II. Valencia.</a:t>
            </a:r>
            <a:endParaRPr lang="es-ES_tradnl" dirty="0">
              <a:latin typeface="Arial Narrow" panose="020B0606020202030204" pitchFamily="34" charset="0"/>
            </a:endParaRPr>
          </a:p>
          <a:p>
            <a:pPr lvl="0"/>
            <a:r>
              <a:rPr lang="es-ES_tradnl" b="1" dirty="0" smtClean="0">
                <a:latin typeface="Arial Narrow" panose="020B0606020202030204" pitchFamily="34" charset="0"/>
              </a:rPr>
              <a:t>Ezequiel </a:t>
            </a:r>
            <a:r>
              <a:rPr lang="es-ES_tradnl" b="1" dirty="0">
                <a:latin typeface="Arial Narrow" panose="020B0606020202030204" pitchFamily="34" charset="0"/>
              </a:rPr>
              <a:t>Arranz </a:t>
            </a:r>
            <a:r>
              <a:rPr lang="es-ES_tradnl" b="1" dirty="0" smtClean="0">
                <a:latin typeface="Arial Narrow" panose="020B0606020202030204" pitchFamily="34" charset="0"/>
              </a:rPr>
              <a:t>Martínez.</a:t>
            </a:r>
            <a:r>
              <a:rPr lang="es-ES_tradnl" dirty="0" smtClean="0">
                <a:latin typeface="Arial Narrow" panose="020B0606020202030204" pitchFamily="34" charset="0"/>
              </a:rPr>
              <a:t/>
            </a:r>
            <a:br>
              <a:rPr lang="es-ES_tradnl" dirty="0" smtClean="0">
                <a:latin typeface="Arial Narrow" panose="020B0606020202030204" pitchFamily="34" charset="0"/>
              </a:rPr>
            </a:br>
            <a:r>
              <a:rPr lang="es-ES" dirty="0" smtClean="0">
                <a:latin typeface="Arial Narrow" panose="020B0606020202030204" pitchFamily="34" charset="0"/>
              </a:rPr>
              <a:t>C.S</a:t>
            </a:r>
            <a:r>
              <a:rPr lang="es-ES" dirty="0">
                <a:latin typeface="Arial Narrow" panose="020B0606020202030204" pitchFamily="34" charset="0"/>
              </a:rPr>
              <a:t>. San Blas. </a:t>
            </a:r>
            <a:r>
              <a:rPr lang="es-ES" dirty="0" smtClean="0">
                <a:latin typeface="Arial Narrow" panose="020B0606020202030204" pitchFamily="34" charset="0"/>
              </a:rPr>
              <a:t>Parla (Madrid).</a:t>
            </a:r>
            <a:endParaRPr lang="es-ES_tradnl" dirty="0"/>
          </a:p>
        </p:txBody>
      </p:sp>
    </p:spTree>
    <p:extLst>
      <p:ext uri="{BB962C8B-B14F-4D97-AF65-F5344CB8AC3E}">
        <p14:creationId xmlns:p14="http://schemas.microsoft.com/office/powerpoint/2010/main" val="567029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600" y="865868"/>
            <a:ext cx="10515600" cy="1325563"/>
          </a:xfrm>
        </p:spPr>
        <p:txBody>
          <a:bodyPr>
            <a:normAutofit/>
          </a:bodyPr>
          <a:lstStyle/>
          <a:p>
            <a:pPr algn="ctr"/>
            <a:r>
              <a:rPr lang="es-ES" sz="4000" b="1" dirty="0" smtClean="0">
                <a:solidFill>
                  <a:srgbClr val="C00000"/>
                </a:solidFill>
              </a:rPr>
              <a:t>INVESTIGADORES COLABORADORES</a:t>
            </a:r>
            <a:endParaRPr lang="es-ES_tradnl" sz="4000" b="1" dirty="0">
              <a:solidFill>
                <a:srgbClr val="C00000"/>
              </a:solidFill>
            </a:endParaRPr>
          </a:p>
        </p:txBody>
      </p:sp>
      <p:sp>
        <p:nvSpPr>
          <p:cNvPr id="3" name="Marcador de contenido 2"/>
          <p:cNvSpPr>
            <a:spLocks noGrp="1"/>
          </p:cNvSpPr>
          <p:nvPr>
            <p:ph idx="1"/>
          </p:nvPr>
        </p:nvSpPr>
        <p:spPr>
          <a:xfrm>
            <a:off x="994611" y="2191431"/>
            <a:ext cx="10250906" cy="4351338"/>
          </a:xfrm>
        </p:spPr>
        <p:txBody>
          <a:bodyPr>
            <a:normAutofit/>
          </a:bodyPr>
          <a:lstStyle/>
          <a:p>
            <a:pPr marL="0" indent="0">
              <a:lnSpc>
                <a:spcPct val="100000"/>
              </a:lnSpc>
              <a:buNone/>
            </a:pPr>
            <a:r>
              <a:rPr lang="es-ES" sz="3200" dirty="0">
                <a:latin typeface="Arial Narrow" panose="020B0606020202030204" pitchFamily="34" charset="0"/>
              </a:rPr>
              <a:t>Se seleccionará a </a:t>
            </a:r>
            <a:r>
              <a:rPr lang="es-ES" sz="3200" dirty="0" smtClean="0">
                <a:latin typeface="Arial Narrow" panose="020B0606020202030204" pitchFamily="34" charset="0"/>
              </a:rPr>
              <a:t>un </a:t>
            </a:r>
            <a:r>
              <a:rPr lang="es-ES" sz="3200" dirty="0">
                <a:latin typeface="Arial Narrow" panose="020B0606020202030204" pitchFamily="34" charset="0"/>
              </a:rPr>
              <a:t>mínimo de </a:t>
            </a:r>
            <a:r>
              <a:rPr lang="es-ES" sz="3200" b="1" dirty="0" smtClean="0">
                <a:latin typeface="Arial Narrow" panose="020B0606020202030204" pitchFamily="34" charset="0"/>
              </a:rPr>
              <a:t>10</a:t>
            </a:r>
            <a:r>
              <a:rPr lang="es-ES" sz="3200" b="1" dirty="0" smtClean="0">
                <a:latin typeface="Arial Narrow" panose="020B0606020202030204" pitchFamily="34" charset="0"/>
              </a:rPr>
              <a:t>0 </a:t>
            </a:r>
            <a:r>
              <a:rPr lang="es-ES" sz="3200" b="1" dirty="0">
                <a:latin typeface="Arial Narrow" panose="020B0606020202030204" pitchFamily="34" charset="0"/>
              </a:rPr>
              <a:t>médicos de Atención Primaria </a:t>
            </a:r>
            <a:r>
              <a:rPr lang="es-ES" sz="3200" dirty="0">
                <a:latin typeface="Arial Narrow" panose="020B0606020202030204" pitchFamily="34" charset="0"/>
              </a:rPr>
              <a:t>cuya práctica asistencial se desarrolle en Centros de Atención Primaria de </a:t>
            </a:r>
            <a:r>
              <a:rPr lang="es-ES" sz="3200" dirty="0" smtClean="0">
                <a:latin typeface="Arial Narrow" panose="020B0606020202030204" pitchFamily="34" charset="0"/>
              </a:rPr>
              <a:t>España.</a:t>
            </a:r>
            <a:endParaRPr lang="es-ES_tradnl" sz="3200" dirty="0">
              <a:latin typeface="Arial Narrow" panose="020B0606020202030204" pitchFamily="34" charset="0"/>
            </a:endParaRPr>
          </a:p>
        </p:txBody>
      </p:sp>
    </p:spTree>
    <p:extLst>
      <p:ext uri="{BB962C8B-B14F-4D97-AF65-F5344CB8AC3E}">
        <p14:creationId xmlns:p14="http://schemas.microsoft.com/office/powerpoint/2010/main" val="2763669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5915" y="256269"/>
            <a:ext cx="10515600" cy="962932"/>
          </a:xfrm>
        </p:spPr>
        <p:txBody>
          <a:bodyPr>
            <a:normAutofit/>
          </a:bodyPr>
          <a:lstStyle/>
          <a:p>
            <a:pPr algn="ctr"/>
            <a:r>
              <a:rPr lang="es-ES" sz="4000" b="1" dirty="0" smtClean="0">
                <a:solidFill>
                  <a:srgbClr val="C00000"/>
                </a:solidFill>
              </a:rPr>
              <a:t>COMITÉ CIENTÍFICO</a:t>
            </a:r>
            <a:endParaRPr lang="es-ES_tradnl" sz="4000" b="1" dirty="0">
              <a:solidFill>
                <a:srgbClr val="C00000"/>
              </a:solidFill>
            </a:endParaRPr>
          </a:p>
        </p:txBody>
      </p:sp>
      <p:sp>
        <p:nvSpPr>
          <p:cNvPr id="3" name="Marcador de contenido 2"/>
          <p:cNvSpPr>
            <a:spLocks noGrp="1"/>
          </p:cNvSpPr>
          <p:nvPr>
            <p:ph idx="1"/>
          </p:nvPr>
        </p:nvSpPr>
        <p:spPr>
          <a:xfrm>
            <a:off x="798022" y="1329461"/>
            <a:ext cx="5252425" cy="5148349"/>
          </a:xfrm>
        </p:spPr>
        <p:txBody>
          <a:bodyPr>
            <a:noAutofit/>
          </a:bodyPr>
          <a:lstStyle/>
          <a:p>
            <a:pPr lvl="0">
              <a:lnSpc>
                <a:spcPct val="100000"/>
              </a:lnSpc>
            </a:pPr>
            <a:r>
              <a:rPr lang="es-ES" sz="1800" b="1" dirty="0"/>
              <a:t>Dr. José Luis </a:t>
            </a:r>
            <a:r>
              <a:rPr lang="es-ES" sz="1800" b="1" dirty="0" err="1"/>
              <a:t>Llisterri</a:t>
            </a:r>
            <a:r>
              <a:rPr lang="es-ES" sz="1800" b="1" dirty="0"/>
              <a:t> </a:t>
            </a:r>
            <a:r>
              <a:rPr lang="es-ES" sz="1800" b="1" dirty="0" smtClean="0"/>
              <a:t>Caro. </a:t>
            </a:r>
            <a:r>
              <a:rPr lang="es-ES" sz="1800" dirty="0" smtClean="0"/>
              <a:t>Presidente </a:t>
            </a:r>
            <a:r>
              <a:rPr lang="es-ES" sz="1800" dirty="0"/>
              <a:t>SEMERGEN</a:t>
            </a:r>
            <a:r>
              <a:rPr lang="es-ES" sz="1800" dirty="0" smtClean="0"/>
              <a:t>.</a:t>
            </a:r>
          </a:p>
          <a:p>
            <a:pPr>
              <a:lnSpc>
                <a:spcPct val="100000"/>
              </a:lnSpc>
            </a:pPr>
            <a:r>
              <a:rPr lang="es-ES_tradnl" sz="1800" b="1" dirty="0" smtClean="0"/>
              <a:t>Dr. José </a:t>
            </a:r>
            <a:r>
              <a:rPr lang="es-ES_tradnl" sz="1800" b="1" dirty="0"/>
              <a:t>Polo </a:t>
            </a:r>
            <a:r>
              <a:rPr lang="es-ES_tradnl" sz="1800" b="1" dirty="0" smtClean="0"/>
              <a:t>García.</a:t>
            </a:r>
            <a:r>
              <a:rPr lang="es-ES_tradnl" sz="1800" dirty="0" smtClean="0"/>
              <a:t/>
            </a:r>
            <a:br>
              <a:rPr lang="es-ES_tradnl" sz="1800" dirty="0" smtClean="0"/>
            </a:br>
            <a:r>
              <a:rPr lang="es-ES_tradnl" sz="1800" dirty="0" smtClean="0"/>
              <a:t>Vicepresidente </a:t>
            </a:r>
            <a:r>
              <a:rPr lang="es-ES_tradnl" sz="1800" dirty="0"/>
              <a:t>1º de </a:t>
            </a:r>
            <a:r>
              <a:rPr lang="es-ES_tradnl" sz="1800" dirty="0" smtClean="0"/>
              <a:t>SEMERGEN</a:t>
            </a:r>
            <a:endParaRPr lang="es-ES_tradnl" sz="1800" dirty="0"/>
          </a:p>
          <a:p>
            <a:pPr lvl="0">
              <a:lnSpc>
                <a:spcPct val="100000"/>
              </a:lnSpc>
            </a:pPr>
            <a:r>
              <a:rPr lang="es-ES" sz="1800" b="1" dirty="0"/>
              <a:t>Dr. Sergio </a:t>
            </a:r>
            <a:r>
              <a:rPr lang="es-ES" sz="1800" b="1" dirty="0" err="1"/>
              <a:t>Cinza</a:t>
            </a:r>
            <a:r>
              <a:rPr lang="es-ES" sz="1800" b="1" dirty="0"/>
              <a:t> </a:t>
            </a:r>
            <a:r>
              <a:rPr lang="es-ES" sz="1800" b="1" dirty="0" err="1" smtClean="0"/>
              <a:t>Sanjurjo</a:t>
            </a:r>
            <a:r>
              <a:rPr lang="es-ES" sz="1800" b="1" dirty="0" smtClean="0"/>
              <a:t>.</a:t>
            </a:r>
            <a:r>
              <a:rPr lang="es-ES" sz="1800" dirty="0" smtClean="0"/>
              <a:t/>
            </a:r>
            <a:br>
              <a:rPr lang="es-ES" sz="1800" dirty="0" smtClean="0"/>
            </a:br>
            <a:r>
              <a:rPr lang="es-ES" sz="1800" dirty="0" smtClean="0"/>
              <a:t>Director </a:t>
            </a:r>
            <a:r>
              <a:rPr lang="es-ES" sz="1800" dirty="0"/>
              <a:t>Agencia Investigación.</a:t>
            </a:r>
            <a:endParaRPr lang="es-ES_tradnl" sz="1800" dirty="0"/>
          </a:p>
          <a:p>
            <a:pPr lvl="0">
              <a:lnSpc>
                <a:spcPct val="100000"/>
              </a:lnSpc>
            </a:pPr>
            <a:r>
              <a:rPr lang="es-ES" sz="1800" b="1" dirty="0"/>
              <a:t>Dr. Juan Carlos Romero </a:t>
            </a:r>
            <a:r>
              <a:rPr lang="es-ES" sz="1800" b="1" dirty="0" err="1" smtClean="0"/>
              <a:t>Vigara</a:t>
            </a:r>
            <a:r>
              <a:rPr lang="es-ES" sz="1800" b="1" dirty="0" smtClean="0"/>
              <a:t>.</a:t>
            </a:r>
            <a:r>
              <a:rPr lang="es-ES" sz="1800" dirty="0" smtClean="0"/>
              <a:t/>
            </a:r>
            <a:br>
              <a:rPr lang="es-ES" sz="1800" dirty="0" smtClean="0"/>
            </a:br>
            <a:r>
              <a:rPr lang="es-ES" sz="1800" dirty="0" smtClean="0"/>
              <a:t>Agencia </a:t>
            </a:r>
            <a:r>
              <a:rPr lang="es-ES" sz="1800" dirty="0"/>
              <a:t>de Investigación.</a:t>
            </a:r>
            <a:endParaRPr lang="es-ES_tradnl" sz="1800" dirty="0"/>
          </a:p>
          <a:p>
            <a:pPr lvl="0">
              <a:lnSpc>
                <a:spcPct val="100000"/>
              </a:lnSpc>
            </a:pPr>
            <a:r>
              <a:rPr lang="es-ES" sz="1800" b="1" dirty="0"/>
              <a:t>Dr. Antonio Segura </a:t>
            </a:r>
            <a:r>
              <a:rPr lang="es-ES" sz="1800" b="1" dirty="0" smtClean="0"/>
              <a:t>Fragoso.</a:t>
            </a:r>
            <a:r>
              <a:rPr lang="es-ES" sz="1800" dirty="0" smtClean="0"/>
              <a:t/>
            </a:r>
            <a:br>
              <a:rPr lang="es-ES" sz="1800" dirty="0" smtClean="0"/>
            </a:br>
            <a:r>
              <a:rPr lang="es-ES" sz="1800" dirty="0" smtClean="0"/>
              <a:t>Agencia </a:t>
            </a:r>
            <a:r>
              <a:rPr lang="es-ES" sz="1800" dirty="0"/>
              <a:t>de Investigación.</a:t>
            </a:r>
            <a:endParaRPr lang="es-ES_tradnl" sz="1800" dirty="0"/>
          </a:p>
          <a:p>
            <a:pPr>
              <a:lnSpc>
                <a:spcPct val="100000"/>
              </a:lnSpc>
            </a:pPr>
            <a:r>
              <a:rPr lang="es-ES_tradnl" sz="1800" b="1" dirty="0"/>
              <a:t>Dra. </a:t>
            </a:r>
            <a:r>
              <a:rPr lang="es-ES_tradnl" sz="1800" b="1" dirty="0" err="1"/>
              <a:t>Sonsoles</a:t>
            </a:r>
            <a:r>
              <a:rPr lang="es-ES_tradnl" sz="1800" b="1" dirty="0"/>
              <a:t> Velilla </a:t>
            </a:r>
            <a:r>
              <a:rPr lang="es-ES_tradnl" sz="1800" b="1" dirty="0" smtClean="0"/>
              <a:t>Zancada.</a:t>
            </a:r>
            <a:r>
              <a:rPr lang="es-ES_tradnl" sz="1800" dirty="0" smtClean="0"/>
              <a:t/>
            </a:r>
            <a:br>
              <a:rPr lang="es-ES_tradnl" sz="1800" dirty="0" smtClean="0"/>
            </a:br>
            <a:r>
              <a:rPr lang="es-ES_tradnl" sz="1800" dirty="0" smtClean="0"/>
              <a:t>Vocal </a:t>
            </a:r>
            <a:r>
              <a:rPr lang="es-ES_tradnl" sz="1800" dirty="0"/>
              <a:t>Área Investigación.</a:t>
            </a:r>
          </a:p>
          <a:p>
            <a:pPr lvl="0">
              <a:lnSpc>
                <a:spcPct val="100000"/>
              </a:lnSpc>
            </a:pPr>
            <a:r>
              <a:rPr lang="es-ES_tradnl" sz="1800" b="1" dirty="0"/>
              <a:t>Dr. </a:t>
            </a:r>
            <a:r>
              <a:rPr lang="es-ES" sz="1800" b="1" dirty="0"/>
              <a:t>Armando Santo González. </a:t>
            </a:r>
            <a:r>
              <a:rPr lang="es-ES" sz="1800" dirty="0"/>
              <a:t>Director Comisión Nacional de Validación SEMERGEN.</a:t>
            </a:r>
          </a:p>
          <a:p>
            <a:pPr lvl="0">
              <a:lnSpc>
                <a:spcPct val="100000"/>
              </a:lnSpc>
            </a:pPr>
            <a:r>
              <a:rPr lang="es-ES" sz="1800" b="1" dirty="0"/>
              <a:t>Dra. María Luz Rentero. </a:t>
            </a:r>
            <a:r>
              <a:rPr lang="es-ES" sz="1800" dirty="0"/>
              <a:t>Coordinadora Proyectos de Investigación Fundación SEMERGEN</a:t>
            </a:r>
            <a:r>
              <a:rPr lang="es-ES" sz="1800" dirty="0" smtClean="0"/>
              <a:t>.</a:t>
            </a:r>
            <a:endParaRPr lang="es-ES_tradnl" sz="1800" dirty="0"/>
          </a:p>
        </p:txBody>
      </p:sp>
      <p:sp>
        <p:nvSpPr>
          <p:cNvPr id="4" name="Marcador de contenido 2"/>
          <p:cNvSpPr txBox="1">
            <a:spLocks/>
          </p:cNvSpPr>
          <p:nvPr/>
        </p:nvSpPr>
        <p:spPr>
          <a:xfrm>
            <a:off x="6460405" y="1329461"/>
            <a:ext cx="5443419" cy="49278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ES" sz="1800" b="1" dirty="0"/>
              <a:t>Dr. Gustavo C. Rodríguez </a:t>
            </a:r>
            <a:r>
              <a:rPr lang="es-ES" sz="1800" b="1" dirty="0" smtClean="0"/>
              <a:t>Roca.</a:t>
            </a:r>
            <a:r>
              <a:rPr lang="es-ES" sz="1800" dirty="0" smtClean="0"/>
              <a:t/>
            </a:r>
            <a:br>
              <a:rPr lang="es-ES" sz="1800" dirty="0" smtClean="0"/>
            </a:br>
            <a:r>
              <a:rPr lang="es-ES" sz="1800" dirty="0" smtClean="0"/>
              <a:t>Dirección </a:t>
            </a:r>
            <a:r>
              <a:rPr lang="es-ES" sz="1800" dirty="0"/>
              <a:t>Agencia Editorial SEMERGEN.</a:t>
            </a:r>
            <a:endParaRPr lang="es-ES_tradnl" sz="1800" dirty="0"/>
          </a:p>
          <a:p>
            <a:pPr>
              <a:lnSpc>
                <a:spcPct val="100000"/>
              </a:lnSpc>
            </a:pPr>
            <a:r>
              <a:rPr lang="es-ES_tradnl" sz="1800" b="1" dirty="0"/>
              <a:t>Dr. Vicente Martín </a:t>
            </a:r>
            <a:r>
              <a:rPr lang="es-ES_tradnl" sz="1800" b="1" dirty="0" smtClean="0"/>
              <a:t>Sánchez.</a:t>
            </a:r>
            <a:r>
              <a:rPr lang="es-ES_tradnl" sz="1800" dirty="0" smtClean="0"/>
              <a:t/>
            </a:r>
            <a:br>
              <a:rPr lang="es-ES_tradnl" sz="1800" dirty="0" smtClean="0"/>
            </a:br>
            <a:r>
              <a:rPr lang="es-ES_tradnl" sz="1800" dirty="0" smtClean="0"/>
              <a:t>Editor </a:t>
            </a:r>
            <a:r>
              <a:rPr lang="es-ES_tradnl" sz="1800" dirty="0"/>
              <a:t>de Revista SEMERGEN.</a:t>
            </a:r>
          </a:p>
          <a:p>
            <a:pPr>
              <a:lnSpc>
                <a:spcPct val="100000"/>
              </a:lnSpc>
            </a:pPr>
            <a:r>
              <a:rPr lang="es-ES" sz="1800" b="1" dirty="0" smtClean="0"/>
              <a:t>Dr. David Fierro González.</a:t>
            </a:r>
            <a:r>
              <a:rPr lang="es-ES" sz="1800" dirty="0" smtClean="0"/>
              <a:t/>
            </a:r>
            <a:br>
              <a:rPr lang="es-ES" sz="1800" dirty="0" smtClean="0"/>
            </a:br>
            <a:r>
              <a:rPr lang="es-ES" sz="1800" dirty="0" smtClean="0"/>
              <a:t>Responsable de Grupo de Lípidos.</a:t>
            </a:r>
            <a:endParaRPr lang="es-ES_tradnl" sz="1800" dirty="0" smtClean="0"/>
          </a:p>
          <a:p>
            <a:pPr>
              <a:lnSpc>
                <a:spcPct val="100000"/>
              </a:lnSpc>
            </a:pPr>
            <a:r>
              <a:rPr lang="es-ES_tradnl" sz="1800" b="1" dirty="0" smtClean="0"/>
              <a:t>Dr. Ángel Díaz Rodríguez. </a:t>
            </a:r>
            <a:r>
              <a:rPr lang="es-ES_tradnl" sz="1800" dirty="0" smtClean="0"/>
              <a:t>Grupo Lípidos.</a:t>
            </a:r>
          </a:p>
          <a:p>
            <a:pPr>
              <a:lnSpc>
                <a:spcPct val="100000"/>
              </a:lnSpc>
            </a:pPr>
            <a:r>
              <a:rPr lang="es-ES_tradnl" sz="1800" b="1" dirty="0" smtClean="0"/>
              <a:t>Dr. Vicente Pascual Fuster. </a:t>
            </a:r>
            <a:r>
              <a:rPr lang="es-ES_tradnl" sz="1800" dirty="0" smtClean="0"/>
              <a:t>Grupo Lípidos.</a:t>
            </a:r>
          </a:p>
          <a:p>
            <a:pPr>
              <a:lnSpc>
                <a:spcPct val="100000"/>
              </a:lnSpc>
            </a:pPr>
            <a:r>
              <a:rPr lang="es-ES" sz="1800" b="1" dirty="0" smtClean="0"/>
              <a:t>Dra. Flora López </a:t>
            </a:r>
            <a:r>
              <a:rPr lang="es-ES" sz="1800" b="1" dirty="0" err="1" smtClean="0"/>
              <a:t>Simarro</a:t>
            </a:r>
            <a:r>
              <a:rPr lang="es-ES" sz="1800" b="1" dirty="0" smtClean="0"/>
              <a:t>.</a:t>
            </a:r>
            <a:r>
              <a:rPr lang="es-ES" sz="1800" dirty="0" smtClean="0"/>
              <a:t/>
            </a:r>
            <a:br>
              <a:rPr lang="es-ES" sz="1800" dirty="0" smtClean="0"/>
            </a:br>
            <a:r>
              <a:rPr lang="es-ES" sz="1800" dirty="0" smtClean="0"/>
              <a:t>Responsable de Grupo de Diabetes.</a:t>
            </a:r>
            <a:endParaRPr lang="es-ES_tradnl" sz="1800" dirty="0" smtClean="0"/>
          </a:p>
          <a:p>
            <a:pPr>
              <a:lnSpc>
                <a:spcPct val="100000"/>
              </a:lnSpc>
            </a:pPr>
            <a:r>
              <a:rPr lang="es-ES" sz="1800" b="1" dirty="0" smtClean="0"/>
              <a:t>Dr. Miguel Ángel Prieto Díaz.</a:t>
            </a:r>
            <a:r>
              <a:rPr lang="es-ES" sz="1800" dirty="0" smtClean="0"/>
              <a:t/>
            </a:r>
            <a:br>
              <a:rPr lang="es-ES" sz="1800" dirty="0" smtClean="0"/>
            </a:br>
            <a:r>
              <a:rPr lang="es-ES" sz="1800" dirty="0" smtClean="0"/>
              <a:t>Responsable Congresos y Jornadas.</a:t>
            </a:r>
            <a:endParaRPr lang="es-ES_tradnl" sz="1800" dirty="0" smtClean="0"/>
          </a:p>
          <a:p>
            <a:pPr>
              <a:lnSpc>
                <a:spcPct val="100000"/>
              </a:lnSpc>
            </a:pPr>
            <a:r>
              <a:rPr lang="es-ES" sz="1800" b="1" dirty="0" smtClean="0"/>
              <a:t>Dr. Jacinto Espinosa García.</a:t>
            </a:r>
            <a:r>
              <a:rPr lang="es-ES" sz="1800" dirty="0" smtClean="0"/>
              <a:t/>
            </a:r>
            <a:br>
              <a:rPr lang="es-ES" sz="1800" dirty="0" smtClean="0"/>
            </a:br>
            <a:r>
              <a:rPr lang="es-ES" sz="1800" dirty="0" smtClean="0"/>
              <a:t>Responsable Adherencia Terapéutica e Inercia Clínica.</a:t>
            </a:r>
            <a:endParaRPr lang="es-ES_tradnl" sz="1800" dirty="0"/>
          </a:p>
        </p:txBody>
      </p:sp>
    </p:spTree>
    <p:extLst>
      <p:ext uri="{BB962C8B-B14F-4D97-AF65-F5344CB8AC3E}">
        <p14:creationId xmlns:p14="http://schemas.microsoft.com/office/powerpoint/2010/main" val="1276698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87680" y="1846514"/>
            <a:ext cx="11201400" cy="2319124"/>
          </a:xfrm>
        </p:spPr>
        <p:txBody>
          <a:bodyPr>
            <a:noAutofit/>
          </a:bodyPr>
          <a:lstStyle/>
          <a:p>
            <a:pPr marL="0" lvl="0" indent="0" algn="just">
              <a:lnSpc>
                <a:spcPct val="100000"/>
              </a:lnSpc>
              <a:buNone/>
            </a:pPr>
            <a:r>
              <a:rPr lang="es-ES_tradnl" sz="3000" dirty="0" smtClean="0">
                <a:latin typeface="Arial Narrow" panose="020B0606020202030204" pitchFamily="34" charset="0"/>
              </a:rPr>
              <a:t>Comparar </a:t>
            </a:r>
            <a:r>
              <a:rPr lang="es-ES_tradnl" sz="3000" dirty="0">
                <a:latin typeface="Arial Narrow" panose="020B0606020202030204" pitchFamily="34" charset="0"/>
              </a:rPr>
              <a:t>la </a:t>
            </a:r>
            <a:r>
              <a:rPr lang="es-ES_tradnl" sz="3000" b="1" dirty="0">
                <a:latin typeface="Arial Narrow" panose="020B0606020202030204" pitchFamily="34" charset="0"/>
              </a:rPr>
              <a:t>variación del control metabólico </a:t>
            </a:r>
            <a:r>
              <a:rPr lang="es-ES_tradnl" sz="3000" dirty="0">
                <a:latin typeface="Arial Narrow" panose="020B0606020202030204" pitchFamily="34" charset="0"/>
              </a:rPr>
              <a:t>producido por la </a:t>
            </a:r>
            <a:r>
              <a:rPr lang="es-ES_tradnl" sz="3000" b="1" dirty="0">
                <a:latin typeface="Arial Narrow" panose="020B0606020202030204" pitchFamily="34" charset="0"/>
              </a:rPr>
              <a:t>dapagliflozina</a:t>
            </a:r>
            <a:r>
              <a:rPr lang="es-ES_tradnl" sz="3000" dirty="0">
                <a:latin typeface="Arial Narrow" panose="020B0606020202030204" pitchFamily="34" charset="0"/>
              </a:rPr>
              <a:t> </a:t>
            </a:r>
            <a:r>
              <a:rPr lang="es-ES_tradnl" sz="3000" b="1" dirty="0">
                <a:latin typeface="Arial Narrow" panose="020B0606020202030204" pitchFamily="34" charset="0"/>
              </a:rPr>
              <a:t>en pacientes con DM2 en segunda o tercera línea de tratamiento (incluida la metformina), </a:t>
            </a:r>
            <a:r>
              <a:rPr lang="es-ES_tradnl" sz="3000" dirty="0">
                <a:latin typeface="Arial Narrow" panose="020B0606020202030204" pitchFamily="34" charset="0"/>
              </a:rPr>
              <a:t>en relación con la variación experimentada en pacientes con </a:t>
            </a:r>
            <a:r>
              <a:rPr lang="es-ES_tradnl" sz="3000" b="1" dirty="0">
                <a:latin typeface="Arial Narrow" panose="020B0606020202030204" pitchFamily="34" charset="0"/>
              </a:rPr>
              <a:t>otros fármacos hipoglucemiantes (no-iSGLT2) </a:t>
            </a:r>
            <a:r>
              <a:rPr lang="es-ES_tradnl" sz="3000" dirty="0">
                <a:latin typeface="Arial Narrow" panose="020B0606020202030204" pitchFamily="34" charset="0"/>
              </a:rPr>
              <a:t>en un entorno de práctica clínica habitual en Atención Primaria.</a:t>
            </a:r>
          </a:p>
        </p:txBody>
      </p:sp>
      <p:sp>
        <p:nvSpPr>
          <p:cNvPr id="5" name="1 Título"/>
          <p:cNvSpPr>
            <a:spLocks noGrp="1"/>
          </p:cNvSpPr>
          <p:nvPr>
            <p:ph type="title"/>
          </p:nvPr>
        </p:nvSpPr>
        <p:spPr>
          <a:xfrm>
            <a:off x="1311209" y="900752"/>
            <a:ext cx="8389620" cy="728048"/>
          </a:xfrm>
        </p:spPr>
        <p:txBody>
          <a:bodyPr>
            <a:normAutofit/>
          </a:bodyPr>
          <a:lstStyle/>
          <a:p>
            <a:pPr algn="ctr"/>
            <a:r>
              <a:rPr lang="es-ES" sz="3600" b="1" dirty="0" smtClean="0">
                <a:solidFill>
                  <a:srgbClr val="C00000"/>
                </a:solidFill>
              </a:rPr>
              <a:t>OBJETIVO PRINCIPAL</a:t>
            </a:r>
            <a:endParaRPr lang="es-ES" sz="3200" b="1" dirty="0">
              <a:solidFill>
                <a:srgbClr val="C00000"/>
              </a:solidFill>
            </a:endParaRPr>
          </a:p>
        </p:txBody>
      </p:sp>
      <p:pic>
        <p:nvPicPr>
          <p:cNvPr id="6" name="Picture 25" descr="2El-mono-obeso"/>
          <p:cNvPicPr>
            <a:picLocks noChangeAspect="1" noChangeArrowheads="1"/>
          </p:cNvPicPr>
          <p:nvPr/>
        </p:nvPicPr>
        <p:blipFill>
          <a:blip r:embed="rId2" cstate="print"/>
          <a:srcRect/>
          <a:stretch>
            <a:fillRect/>
          </a:stretch>
        </p:blipFill>
        <p:spPr bwMode="auto">
          <a:xfrm>
            <a:off x="4366261" y="4858956"/>
            <a:ext cx="2796540" cy="1739260"/>
          </a:xfrm>
          <a:prstGeom prst="rect">
            <a:avLst/>
          </a:prstGeom>
          <a:noFill/>
        </p:spPr>
      </p:pic>
    </p:spTree>
    <p:extLst>
      <p:ext uri="{BB962C8B-B14F-4D97-AF65-F5344CB8AC3E}">
        <p14:creationId xmlns:p14="http://schemas.microsoft.com/office/powerpoint/2010/main" val="3481944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756610" y="1776915"/>
            <a:ext cx="11239166" cy="4844008"/>
          </a:xfrm>
        </p:spPr>
        <p:txBody>
          <a:bodyPr>
            <a:normAutofit/>
          </a:bodyPr>
          <a:lstStyle/>
          <a:p>
            <a:pPr>
              <a:lnSpc>
                <a:spcPct val="120000"/>
              </a:lnSpc>
              <a:buFont typeface="Wingdings" panose="05000000000000000000" pitchFamily="2" charset="2"/>
              <a:buChar char="§"/>
            </a:pPr>
            <a:r>
              <a:rPr lang="es-ES_tradnl" b="1" dirty="0" smtClean="0">
                <a:latin typeface="Arial Narrow" panose="020B0606020202030204" pitchFamily="34" charset="0"/>
              </a:rPr>
              <a:t>Diseño: </a:t>
            </a:r>
            <a:r>
              <a:rPr lang="es-ES_tradnl" dirty="0" smtClean="0">
                <a:solidFill>
                  <a:schemeClr val="accent1">
                    <a:lumMod val="50000"/>
                  </a:schemeClr>
                </a:solidFill>
                <a:latin typeface="Arial Narrow" panose="020B0606020202030204" pitchFamily="34" charset="0"/>
              </a:rPr>
              <a:t>Estudio observacional multicéntrico ambispectivo (retro-prospectivo)</a:t>
            </a:r>
          </a:p>
          <a:p>
            <a:pPr>
              <a:lnSpc>
                <a:spcPct val="120000"/>
              </a:lnSpc>
              <a:buFont typeface="Wingdings" panose="05000000000000000000" pitchFamily="2" charset="2"/>
              <a:buChar char="§"/>
            </a:pPr>
            <a:r>
              <a:rPr lang="es-ES_tradnl" b="1" dirty="0" smtClean="0">
                <a:latin typeface="Arial Narrow" panose="020B0606020202030204" pitchFamily="34" charset="0"/>
              </a:rPr>
              <a:t>Observacional</a:t>
            </a:r>
            <a:r>
              <a:rPr lang="es-ES_tradnl" dirty="0" smtClean="0">
                <a:solidFill>
                  <a:schemeClr val="accent1">
                    <a:lumMod val="50000"/>
                  </a:schemeClr>
                </a:solidFill>
                <a:latin typeface="Arial Narrow" panose="020B0606020202030204" pitchFamily="34" charset="0"/>
              </a:rPr>
              <a:t> Fase </a:t>
            </a:r>
            <a:r>
              <a:rPr lang="es-ES_tradnl" dirty="0">
                <a:solidFill>
                  <a:schemeClr val="accent1">
                    <a:lumMod val="50000"/>
                  </a:schemeClr>
                </a:solidFill>
                <a:latin typeface="Arial Narrow" panose="020B0606020202030204" pitchFamily="34" charset="0"/>
              </a:rPr>
              <a:t>IV </a:t>
            </a:r>
            <a:r>
              <a:rPr lang="es-ES_tradnl" dirty="0" smtClean="0">
                <a:solidFill>
                  <a:schemeClr val="accent1">
                    <a:lumMod val="50000"/>
                  </a:schemeClr>
                </a:solidFill>
                <a:latin typeface="Arial Narrow" panose="020B0606020202030204" pitchFamily="34" charset="0"/>
              </a:rPr>
              <a:t>.</a:t>
            </a:r>
          </a:p>
          <a:p>
            <a:pPr>
              <a:lnSpc>
                <a:spcPct val="120000"/>
              </a:lnSpc>
              <a:buFont typeface="Wingdings" panose="05000000000000000000" pitchFamily="2" charset="2"/>
              <a:buChar char="§"/>
            </a:pPr>
            <a:r>
              <a:rPr lang="es-ES_tradnl" b="1" dirty="0" smtClean="0">
                <a:latin typeface="Arial Narrow" panose="020B0606020202030204" pitchFamily="34" charset="0"/>
              </a:rPr>
              <a:t>Multicéntrico: </a:t>
            </a:r>
            <a:r>
              <a:rPr lang="es-ES_tradnl" dirty="0" smtClean="0">
                <a:solidFill>
                  <a:schemeClr val="accent1">
                    <a:lumMod val="50000"/>
                  </a:schemeClr>
                </a:solidFill>
                <a:latin typeface="Arial Narrow" panose="020B0606020202030204" pitchFamily="34" charset="0"/>
              </a:rPr>
              <a:t>Aproximadamente </a:t>
            </a:r>
            <a:r>
              <a:rPr lang="es-ES_tradnl" dirty="0">
                <a:solidFill>
                  <a:schemeClr val="accent1">
                    <a:lumMod val="50000"/>
                  </a:schemeClr>
                </a:solidFill>
                <a:latin typeface="Arial Narrow" panose="020B0606020202030204" pitchFamily="34" charset="0"/>
              </a:rPr>
              <a:t>5</a:t>
            </a:r>
            <a:r>
              <a:rPr lang="es-ES_tradnl" dirty="0" smtClean="0">
                <a:solidFill>
                  <a:schemeClr val="accent1">
                    <a:lumMod val="50000"/>
                  </a:schemeClr>
                </a:solidFill>
                <a:latin typeface="Arial Narrow" panose="020B0606020202030204" pitchFamily="34" charset="0"/>
              </a:rPr>
              <a:t>0 </a:t>
            </a:r>
            <a:r>
              <a:rPr lang="es-ES_tradnl" dirty="0" smtClean="0">
                <a:solidFill>
                  <a:schemeClr val="accent1">
                    <a:lumMod val="50000"/>
                  </a:schemeClr>
                </a:solidFill>
                <a:latin typeface="Arial Narrow" panose="020B0606020202030204" pitchFamily="34" charset="0"/>
              </a:rPr>
              <a:t>Centros de Atención Primaria de España.</a:t>
            </a:r>
          </a:p>
          <a:p>
            <a:pPr>
              <a:lnSpc>
                <a:spcPct val="120000"/>
              </a:lnSpc>
              <a:buFont typeface="Wingdings" panose="05000000000000000000" pitchFamily="2" charset="2"/>
              <a:buChar char="§"/>
            </a:pPr>
            <a:r>
              <a:rPr lang="es-ES" b="1" dirty="0" smtClean="0">
                <a:latin typeface="Arial Narrow" panose="020B0606020202030204" pitchFamily="34" charset="0"/>
              </a:rPr>
              <a:t>Nº de sujetos de estudio: </a:t>
            </a:r>
            <a:r>
              <a:rPr lang="es-ES" b="1" dirty="0" smtClean="0">
                <a:solidFill>
                  <a:schemeClr val="accent1">
                    <a:lumMod val="50000"/>
                  </a:schemeClr>
                </a:solidFill>
                <a:latin typeface="Arial Narrow" panose="020B0606020202030204" pitchFamily="34" charset="0"/>
              </a:rPr>
              <a:t>1.302</a:t>
            </a:r>
            <a:r>
              <a:rPr lang="es-ES" dirty="0" smtClean="0">
                <a:solidFill>
                  <a:schemeClr val="accent1">
                    <a:lumMod val="50000"/>
                  </a:schemeClr>
                </a:solidFill>
                <a:latin typeface="Arial Narrow" panose="020B0606020202030204" pitchFamily="34" charset="0"/>
              </a:rPr>
              <a:t> (344 por cada brazo).</a:t>
            </a:r>
          </a:p>
          <a:p>
            <a:pPr>
              <a:lnSpc>
                <a:spcPct val="120000"/>
              </a:lnSpc>
              <a:buFont typeface="Wingdings" panose="05000000000000000000" pitchFamily="2" charset="2"/>
              <a:buChar char="§"/>
            </a:pPr>
            <a:r>
              <a:rPr lang="es-ES" b="1" dirty="0" smtClean="0">
                <a:latin typeface="Arial Narrow" panose="020B0606020202030204" pitchFamily="34" charset="0"/>
              </a:rPr>
              <a:t>Periodo de seguimiento: </a:t>
            </a:r>
            <a:r>
              <a:rPr lang="es-ES" dirty="0" smtClean="0">
                <a:solidFill>
                  <a:schemeClr val="accent1">
                    <a:lumMod val="50000"/>
                  </a:schemeClr>
                </a:solidFill>
                <a:latin typeface="Arial Narrow" panose="020B0606020202030204" pitchFamily="34" charset="0"/>
              </a:rPr>
              <a:t>Un año.</a:t>
            </a:r>
          </a:p>
          <a:p>
            <a:pPr marL="0" indent="0">
              <a:lnSpc>
                <a:spcPct val="120000"/>
              </a:lnSpc>
              <a:buNone/>
            </a:pPr>
            <a:endParaRPr lang="es-ES_tradnl" sz="2000" dirty="0" smtClean="0">
              <a:solidFill>
                <a:schemeClr val="accent1">
                  <a:lumMod val="50000"/>
                </a:schemeClr>
              </a:solidFill>
              <a:latin typeface="+mj-lt"/>
            </a:endParaRPr>
          </a:p>
          <a:p>
            <a:pPr>
              <a:lnSpc>
                <a:spcPct val="120000"/>
              </a:lnSpc>
              <a:buNone/>
            </a:pPr>
            <a:r>
              <a:rPr lang="es-ES_tradnl" sz="1800" dirty="0">
                <a:latin typeface="+mj-lt"/>
              </a:rPr>
              <a:t>	</a:t>
            </a:r>
            <a:endParaRPr lang="es-ES" sz="2200" dirty="0" smtClean="0"/>
          </a:p>
          <a:p>
            <a:pPr lvl="1" algn="ctr">
              <a:buNone/>
            </a:pPr>
            <a:endParaRPr lang="es-ES" dirty="0"/>
          </a:p>
        </p:txBody>
      </p:sp>
      <p:sp>
        <p:nvSpPr>
          <p:cNvPr id="6" name="1 Título"/>
          <p:cNvSpPr txBox="1">
            <a:spLocks/>
          </p:cNvSpPr>
          <p:nvPr/>
        </p:nvSpPr>
        <p:spPr>
          <a:xfrm>
            <a:off x="1183586" y="1062351"/>
            <a:ext cx="8389620" cy="5760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b="1" dirty="0" smtClean="0">
                <a:solidFill>
                  <a:srgbClr val="C00000"/>
                </a:solidFill>
              </a:rPr>
              <a:t>DISEÑO DEL ESTUDIO</a:t>
            </a:r>
            <a:endParaRPr lang="es-ES" sz="3200" b="1" dirty="0">
              <a:solidFill>
                <a:srgbClr val="C00000"/>
              </a:solidFill>
            </a:endParaRP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sp>
        <p:nvSpPr>
          <p:cNvPr id="3" name="Rectangle 3"/>
          <p:cNvSpPr>
            <a:spLocks noChangeArrowheads="1"/>
          </p:cNvSpPr>
          <p:nvPr/>
        </p:nvSpPr>
        <p:spPr bwMode="auto">
          <a:xfrm>
            <a:off x="457200" y="318701"/>
            <a:ext cx="59189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ES_tradnl" sz="1200" b="0" i="0" u="none" strike="noStrike" cap="none" normalizeH="0" baseline="0" dirty="0" smtClean="0">
                <a:ln>
                  <a:noFill/>
                </a:ln>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Estudio Fase IV postautorización con otros diseños diferentes al de </a:t>
            </a:r>
            <a:r>
              <a:rPr kumimoji="0" lang="es-ES_tradnl" altLang="es-ES_tradnl" sz="1200" b="0" i="0" u="none" strike="noStrike" cap="none" normalizeH="0" baseline="0" dirty="0" err="1" smtClean="0">
                <a:ln>
                  <a:noFill/>
                </a:ln>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eguimiento</a:t>
            </a:r>
            <a:r>
              <a:rPr kumimoji="0" lang="es-ES_tradnl" altLang="es-ES_tradnl" sz="1200" b="0" i="0" u="none" strike="noStrike" cap="none" normalizeH="0" baseline="0" dirty="0" smtClean="0">
                <a:ln>
                  <a:noFill/>
                </a:ln>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 prospectivo (EPA-OD).</a:t>
            </a:r>
            <a:endParaRPr kumimoji="0" lang="es-ES_tradnl" altLang="es-ES_tradnl"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79052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397514" y="626369"/>
            <a:ext cx="8389620" cy="5760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b="1" dirty="0" smtClean="0">
                <a:solidFill>
                  <a:srgbClr val="C00000"/>
                </a:solidFill>
              </a:rPr>
              <a:t>Clasificación AEMPS</a:t>
            </a:r>
            <a:endParaRPr lang="es-ES" sz="3200" b="1" dirty="0">
              <a:solidFill>
                <a:srgbClr val="C00000"/>
              </a:solidFill>
            </a:endParaRP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sp>
        <p:nvSpPr>
          <p:cNvPr id="3" name="Rectangle 3"/>
          <p:cNvSpPr>
            <a:spLocks noChangeArrowheads="1"/>
          </p:cNvSpPr>
          <p:nvPr/>
        </p:nvSpPr>
        <p:spPr bwMode="auto">
          <a:xfrm>
            <a:off x="457200" y="318701"/>
            <a:ext cx="59189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ES_tradnl" sz="1200" b="0" i="0" u="none" strike="noStrike" cap="none" normalizeH="0" baseline="0" dirty="0" smtClean="0">
                <a:ln>
                  <a:noFill/>
                </a:ln>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Estudio Fase IV postautorización con otros diseños diferentes al de </a:t>
            </a:r>
            <a:r>
              <a:rPr kumimoji="0" lang="es-ES_tradnl" altLang="es-ES_tradnl" sz="1200" b="0" i="0" u="none" strike="noStrike" cap="none" normalizeH="0" baseline="0" dirty="0" err="1" smtClean="0">
                <a:ln>
                  <a:noFill/>
                </a:ln>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eguimiento</a:t>
            </a:r>
            <a:r>
              <a:rPr kumimoji="0" lang="es-ES_tradnl" altLang="es-ES_tradnl" sz="1200" b="0" i="0" u="none" strike="noStrike" cap="none" normalizeH="0" baseline="0" dirty="0" smtClean="0">
                <a:ln>
                  <a:noFill/>
                </a:ln>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 prospectivo (EPA-OD).</a:t>
            </a:r>
            <a:endParaRPr kumimoji="0" lang="es-ES_tradnl" altLang="es-ES_tradnl" sz="1800" b="0" i="0" u="none" strike="noStrike" cap="none" normalizeH="0" baseline="0" dirty="0" smtClean="0">
              <a:ln>
                <a:noFill/>
              </a:ln>
              <a:solidFill>
                <a:schemeClr val="tx1"/>
              </a:solidFill>
              <a:effectLst/>
              <a:latin typeface="Arial" panose="020B06040202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4002" y="1233102"/>
            <a:ext cx="7953451" cy="5299015"/>
          </a:xfrm>
          <a:prstGeom prst="rect">
            <a:avLst/>
          </a:prstGeom>
        </p:spPr>
      </p:pic>
      <p:sp>
        <p:nvSpPr>
          <p:cNvPr id="4" name="2 Marcador de contenido"/>
          <p:cNvSpPr>
            <a:spLocks noGrp="1"/>
          </p:cNvSpPr>
          <p:nvPr>
            <p:ph idx="1"/>
          </p:nvPr>
        </p:nvSpPr>
        <p:spPr>
          <a:xfrm>
            <a:off x="199506" y="1391258"/>
            <a:ext cx="11421688" cy="2532349"/>
          </a:xfrm>
        </p:spPr>
        <p:txBody>
          <a:bodyPr>
            <a:normAutofit fontScale="92500" lnSpcReduction="10000"/>
          </a:bodyPr>
          <a:lstStyle/>
          <a:p>
            <a:pPr>
              <a:lnSpc>
                <a:spcPct val="120000"/>
              </a:lnSpc>
              <a:buFont typeface="Wingdings" panose="05000000000000000000" pitchFamily="2" charset="2"/>
              <a:buChar char="§"/>
            </a:pPr>
            <a:endParaRPr lang="es-ES" b="1" dirty="0" smtClean="0">
              <a:latin typeface="Arial Narrow" panose="020B0606020202030204" pitchFamily="34" charset="0"/>
            </a:endParaRPr>
          </a:p>
          <a:p>
            <a:pPr marL="0" indent="0" algn="ctr">
              <a:lnSpc>
                <a:spcPct val="120000"/>
              </a:lnSpc>
              <a:buNone/>
            </a:pPr>
            <a:endParaRPr lang="es-ES_tradnl" altLang="es-ES_tradnl" dirty="0" smtClean="0">
              <a:solidFill>
                <a:schemeClr val="accent1">
                  <a:lumMod val="50000"/>
                </a:schemeClr>
              </a:solidFill>
              <a:latin typeface="Arial Narrow" panose="020B0606020202030204" pitchFamily="34" charset="0"/>
              <a:ea typeface="MS Mincho" panose="02020609040205080304" pitchFamily="49" charset="-128"/>
              <a:cs typeface="Arial" panose="020B0604020202020204" pitchFamily="34" charset="0"/>
            </a:endParaRPr>
          </a:p>
          <a:p>
            <a:pPr marL="0" indent="0" algn="ctr">
              <a:lnSpc>
                <a:spcPct val="120000"/>
              </a:lnSpc>
              <a:buNone/>
            </a:pPr>
            <a:r>
              <a:rPr lang="es-ES_tradnl" altLang="es-ES_tradnl" sz="2600" b="1" dirty="0" smtClean="0">
                <a:solidFill>
                  <a:srgbClr val="C00000"/>
                </a:solidFill>
                <a:latin typeface="Arial Narrow" panose="020B0606020202030204" pitchFamily="34" charset="0"/>
                <a:ea typeface="MS Mincho" panose="02020609040205080304" pitchFamily="49" charset="-128"/>
                <a:cs typeface="Arial" panose="020B0604020202020204" pitchFamily="34" charset="0"/>
              </a:rPr>
              <a:t>Estudio postautorización de seguimiento </a:t>
            </a:r>
            <a:r>
              <a:rPr lang="es-ES_tradnl" altLang="es-ES_tradnl" sz="2600" b="1" dirty="0">
                <a:solidFill>
                  <a:srgbClr val="C00000"/>
                </a:solidFill>
                <a:latin typeface="Arial Narrow" panose="020B0606020202030204" pitchFamily="34" charset="0"/>
                <a:ea typeface="MS Mincho" panose="02020609040205080304" pitchFamily="49" charset="-128"/>
                <a:cs typeface="Arial" panose="020B0604020202020204" pitchFamily="34" charset="0"/>
              </a:rPr>
              <a:t>prospectivo (</a:t>
            </a:r>
            <a:r>
              <a:rPr lang="es-ES_tradnl" altLang="es-ES_tradnl" sz="2600" b="1" dirty="0" smtClean="0">
                <a:solidFill>
                  <a:srgbClr val="C00000"/>
                </a:solidFill>
                <a:latin typeface="Arial Narrow" panose="020B0606020202030204" pitchFamily="34" charset="0"/>
                <a:ea typeface="MS Mincho" panose="02020609040205080304" pitchFamily="49" charset="-128"/>
                <a:cs typeface="Arial" panose="020B0604020202020204" pitchFamily="34" charset="0"/>
              </a:rPr>
              <a:t>EPA-SP).</a:t>
            </a:r>
            <a:endParaRPr lang="es-ES_tradnl" altLang="es-ES_tradnl" sz="2600" b="1" dirty="0">
              <a:solidFill>
                <a:srgbClr val="C00000"/>
              </a:solidFill>
              <a:latin typeface="Arial Narrow" panose="020B0606020202030204" pitchFamily="34" charset="0"/>
            </a:endParaRPr>
          </a:p>
          <a:p>
            <a:pPr marL="0" indent="0">
              <a:lnSpc>
                <a:spcPct val="120000"/>
              </a:lnSpc>
              <a:buNone/>
            </a:pPr>
            <a:endParaRPr lang="es-ES_tradnl" sz="2000" dirty="0" smtClean="0">
              <a:solidFill>
                <a:schemeClr val="accent1">
                  <a:lumMod val="50000"/>
                </a:schemeClr>
              </a:solidFill>
              <a:latin typeface="+mj-lt"/>
            </a:endParaRPr>
          </a:p>
          <a:p>
            <a:pPr>
              <a:lnSpc>
                <a:spcPct val="120000"/>
              </a:lnSpc>
              <a:buNone/>
            </a:pPr>
            <a:r>
              <a:rPr lang="es-ES_tradnl" sz="1800" dirty="0">
                <a:latin typeface="+mj-lt"/>
              </a:rPr>
              <a:t>	</a:t>
            </a:r>
            <a:endParaRPr lang="es-ES" sz="2200" dirty="0" smtClean="0"/>
          </a:p>
          <a:p>
            <a:pPr lvl="1" algn="ctr">
              <a:buNone/>
            </a:pPr>
            <a:endParaRPr lang="es-ES" dirty="0"/>
          </a:p>
        </p:txBody>
      </p:sp>
    </p:spTree>
    <p:extLst>
      <p:ext uri="{BB962C8B-B14F-4D97-AF65-F5344CB8AC3E}">
        <p14:creationId xmlns:p14="http://schemas.microsoft.com/office/powerpoint/2010/main" val="714460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1" y="1632857"/>
            <a:ext cx="11986140" cy="4942114"/>
          </a:xfrm>
        </p:spPr>
        <p:txBody>
          <a:bodyPr>
            <a:normAutofit/>
          </a:bodyPr>
          <a:lstStyle/>
          <a:p>
            <a:pPr marL="457200" lvl="1" indent="0">
              <a:lnSpc>
                <a:spcPct val="120000"/>
              </a:lnSpc>
              <a:buNone/>
            </a:pPr>
            <a:r>
              <a:rPr lang="es-ES_tradnl" dirty="0">
                <a:latin typeface="Arial Narrow" panose="020B0606020202030204" pitchFamily="34" charset="0"/>
              </a:rPr>
              <a:t>Cada investigador debe reclutar un mínimo de </a:t>
            </a:r>
            <a:r>
              <a:rPr lang="es-ES_tradnl" b="1" dirty="0" smtClean="0">
                <a:latin typeface="Arial Narrow" panose="020B0606020202030204" pitchFamily="34" charset="0"/>
              </a:rPr>
              <a:t>15-21 </a:t>
            </a:r>
            <a:r>
              <a:rPr lang="es-ES_tradnl" b="1" dirty="0">
                <a:latin typeface="Arial Narrow" panose="020B0606020202030204" pitchFamily="34" charset="0"/>
              </a:rPr>
              <a:t>sujetos de estudio</a:t>
            </a:r>
            <a:r>
              <a:rPr lang="es-ES_tradnl" dirty="0">
                <a:latin typeface="Arial Narrow" panose="020B0606020202030204" pitchFamily="34" charset="0"/>
              </a:rPr>
              <a:t>, (mínimo </a:t>
            </a:r>
            <a:r>
              <a:rPr lang="es-ES_tradnl" b="1" dirty="0" smtClean="0">
                <a:latin typeface="Arial Narrow" panose="020B0606020202030204" pitchFamily="34" charset="0"/>
              </a:rPr>
              <a:t>5-7</a:t>
            </a:r>
            <a:r>
              <a:rPr lang="es-ES_tradnl" dirty="0" smtClean="0">
                <a:latin typeface="Arial Narrow" panose="020B0606020202030204" pitchFamily="34" charset="0"/>
              </a:rPr>
              <a:t> </a:t>
            </a:r>
            <a:r>
              <a:rPr lang="es-ES_tradnl" dirty="0">
                <a:latin typeface="Arial Narrow" panose="020B0606020202030204" pitchFamily="34" charset="0"/>
              </a:rPr>
              <a:t>sujetos de estudio para cada brazo del estudio). </a:t>
            </a:r>
            <a:endParaRPr lang="es-ES" dirty="0">
              <a:latin typeface="Arial Narrow" panose="020B0606020202030204" pitchFamily="34" charset="0"/>
            </a:endParaRPr>
          </a:p>
        </p:txBody>
      </p:sp>
      <p:sp>
        <p:nvSpPr>
          <p:cNvPr id="6" name="1 Título"/>
          <p:cNvSpPr txBox="1">
            <a:spLocks/>
          </p:cNvSpPr>
          <p:nvPr/>
        </p:nvSpPr>
        <p:spPr>
          <a:xfrm>
            <a:off x="1544299" y="1056793"/>
            <a:ext cx="8389620" cy="5760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b="1" dirty="0" smtClean="0">
                <a:solidFill>
                  <a:srgbClr val="C00000"/>
                </a:solidFill>
              </a:rPr>
              <a:t>RECLUTAMIENTO DE SUJETOS DE ESTUDIO</a:t>
            </a:r>
            <a:endParaRPr lang="es-ES" sz="3200" b="1" dirty="0">
              <a:solidFill>
                <a:srgbClr val="C00000"/>
              </a:solidFill>
            </a:endParaRPr>
          </a:p>
        </p:txBody>
      </p:sp>
      <p:graphicFrame>
        <p:nvGraphicFramePr>
          <p:cNvPr id="9" name="Diagrama 8"/>
          <p:cNvGraphicFramePr/>
          <p:nvPr>
            <p:extLst>
              <p:ext uri="{D42A27DB-BD31-4B8C-83A1-F6EECF244321}">
                <p14:modId xmlns:p14="http://schemas.microsoft.com/office/powerpoint/2010/main" val="1147542891"/>
              </p:ext>
            </p:extLst>
          </p:nvPr>
        </p:nvGraphicFramePr>
        <p:xfrm>
          <a:off x="2571471" y="2208921"/>
          <a:ext cx="6843200" cy="4649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3279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721217" y="1478193"/>
            <a:ext cx="10802301" cy="4844008"/>
          </a:xfrm>
        </p:spPr>
        <p:txBody>
          <a:bodyPr>
            <a:normAutofit/>
          </a:bodyPr>
          <a:lstStyle/>
          <a:p>
            <a:pPr marL="0" indent="0" algn="ctr">
              <a:lnSpc>
                <a:spcPct val="120000"/>
              </a:lnSpc>
              <a:buNone/>
            </a:pPr>
            <a:r>
              <a:rPr lang="es-ES_tradnl" sz="2000" b="1" dirty="0" smtClean="0">
                <a:solidFill>
                  <a:schemeClr val="accent1">
                    <a:lumMod val="50000"/>
                  </a:schemeClr>
                </a:solidFill>
                <a:latin typeface="+mj-lt"/>
              </a:rPr>
              <a:t>Estudio observacional multicéntrico ambispectivo (retro-prospectivo)</a:t>
            </a:r>
          </a:p>
          <a:p>
            <a:pPr marL="0" indent="0">
              <a:lnSpc>
                <a:spcPct val="120000"/>
              </a:lnSpc>
              <a:buNone/>
            </a:pPr>
            <a:r>
              <a:rPr lang="es-ES" sz="2000" dirty="0" smtClean="0">
                <a:solidFill>
                  <a:schemeClr val="accent1">
                    <a:lumMod val="50000"/>
                  </a:schemeClr>
                </a:solidFill>
                <a:latin typeface="+mj-lt"/>
              </a:rPr>
              <a:t> </a:t>
            </a:r>
            <a:endParaRPr lang="es-ES_tradnl" sz="2000" dirty="0" smtClean="0">
              <a:solidFill>
                <a:schemeClr val="accent1">
                  <a:lumMod val="50000"/>
                </a:schemeClr>
              </a:solidFill>
              <a:latin typeface="+mj-lt"/>
            </a:endParaRPr>
          </a:p>
          <a:p>
            <a:pPr>
              <a:lnSpc>
                <a:spcPct val="120000"/>
              </a:lnSpc>
              <a:buNone/>
            </a:pPr>
            <a:r>
              <a:rPr lang="es-ES_tradnl" sz="1800" dirty="0">
                <a:latin typeface="+mj-lt"/>
              </a:rPr>
              <a:t>	</a:t>
            </a:r>
            <a:endParaRPr lang="es-ES" sz="2200" dirty="0" smtClean="0"/>
          </a:p>
          <a:p>
            <a:pPr lvl="1" algn="ctr">
              <a:buNone/>
            </a:pPr>
            <a:endParaRPr lang="es-ES" dirty="0"/>
          </a:p>
        </p:txBody>
      </p:sp>
      <p:sp>
        <p:nvSpPr>
          <p:cNvPr id="6" name="1 Título"/>
          <p:cNvSpPr txBox="1">
            <a:spLocks/>
          </p:cNvSpPr>
          <p:nvPr/>
        </p:nvSpPr>
        <p:spPr>
          <a:xfrm>
            <a:off x="1641763" y="902129"/>
            <a:ext cx="7900269" cy="5760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b="1" dirty="0" smtClean="0">
                <a:solidFill>
                  <a:srgbClr val="C00000"/>
                </a:solidFill>
              </a:rPr>
              <a:t>DISEÑO DEL ESTUDIO</a:t>
            </a:r>
            <a:endParaRPr lang="es-ES" sz="3200" b="1" dirty="0">
              <a:solidFill>
                <a:srgbClr val="C00000"/>
              </a:solidFill>
            </a:endParaRP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sp>
        <p:nvSpPr>
          <p:cNvPr id="3" name="Rectangle 3"/>
          <p:cNvSpPr>
            <a:spLocks noChangeArrowheads="1"/>
          </p:cNvSpPr>
          <p:nvPr/>
        </p:nvSpPr>
        <p:spPr bwMode="auto">
          <a:xfrm>
            <a:off x="457200" y="318701"/>
            <a:ext cx="59189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ES_tradnl" sz="1200" b="0" i="0" u="none" strike="noStrike" cap="none" normalizeH="0" baseline="0" dirty="0" smtClean="0">
                <a:ln>
                  <a:noFill/>
                </a:ln>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Estudio Fase IV postautorización con otros diseños diferentes al de </a:t>
            </a:r>
            <a:r>
              <a:rPr kumimoji="0" lang="es-ES_tradnl" altLang="es-ES_tradnl" sz="1200" b="0" i="0" u="none" strike="noStrike" cap="none" normalizeH="0" baseline="0" dirty="0" err="1" smtClean="0">
                <a:ln>
                  <a:noFill/>
                </a:ln>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eguimiento</a:t>
            </a:r>
            <a:r>
              <a:rPr kumimoji="0" lang="es-ES_tradnl" altLang="es-ES_tradnl" sz="1200" b="0" i="0" u="none" strike="noStrike" cap="none" normalizeH="0" baseline="0" dirty="0" smtClean="0">
                <a:ln>
                  <a:noFill/>
                </a:ln>
                <a:solidFill>
                  <a:srgbClr val="000000"/>
                </a:solidFill>
                <a:effectLst/>
                <a:latin typeface="Arial Narrow" panose="020B0606020202030204" pitchFamily="34" charset="0"/>
                <a:ea typeface="MS Mincho" panose="02020609040205080304" pitchFamily="49" charset="-128"/>
                <a:cs typeface="Arial" panose="020B0604020202020204" pitchFamily="34" charset="0"/>
              </a:rPr>
              <a:t> prospectivo (EPA-OD).</a:t>
            </a:r>
            <a:endParaRPr kumimoji="0" lang="es-ES_tradnl" altLang="es-ES_tradnl" sz="1800" b="0" i="0" u="none" strike="noStrike" cap="none" normalizeH="0" baseline="0" dirty="0" smtClean="0">
              <a:ln>
                <a:noFill/>
              </a:ln>
              <a:solidFill>
                <a:schemeClr val="tx1"/>
              </a:solidFill>
              <a:effectLst/>
              <a:latin typeface="Arial" panose="020B0604020202020204" pitchFamily="34" charset="0"/>
            </a:endParaRPr>
          </a:p>
        </p:txBody>
      </p:sp>
      <p:pic>
        <p:nvPicPr>
          <p:cNvPr id="7" name="Imagen 6" descr="C:\Users\anton_000\Desktop\Imagen2.png"/>
          <p:cNvPicPr/>
          <p:nvPr/>
        </p:nvPicPr>
        <p:blipFill>
          <a:blip r:embed="rId3">
            <a:extLst>
              <a:ext uri="{28A0092B-C50C-407E-A947-70E740481C1C}">
                <a14:useLocalDpi xmlns:a14="http://schemas.microsoft.com/office/drawing/2010/main" val="0"/>
              </a:ext>
            </a:extLst>
          </a:blip>
          <a:srcRect/>
          <a:stretch>
            <a:fillRect/>
          </a:stretch>
        </p:blipFill>
        <p:spPr bwMode="auto">
          <a:xfrm>
            <a:off x="1030779" y="1920874"/>
            <a:ext cx="10492740" cy="4596304"/>
          </a:xfrm>
          <a:prstGeom prst="rect">
            <a:avLst/>
          </a:prstGeom>
          <a:noFill/>
          <a:ln>
            <a:noFill/>
          </a:ln>
        </p:spPr>
      </p:pic>
    </p:spTree>
    <p:extLst>
      <p:ext uri="{BB962C8B-B14F-4D97-AF65-F5344CB8AC3E}">
        <p14:creationId xmlns:p14="http://schemas.microsoft.com/office/powerpoint/2010/main" val="1726299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TotalTime>
  <Words>905</Words>
  <Application>Microsoft Office PowerPoint</Application>
  <PresentationFormat>Panorámica</PresentationFormat>
  <Paragraphs>131</Paragraphs>
  <Slides>15</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MS Mincho</vt:lpstr>
      <vt:lpstr>Arial</vt:lpstr>
      <vt:lpstr>Arial Narrow</vt:lpstr>
      <vt:lpstr>Calibri</vt:lpstr>
      <vt:lpstr>Calibri Light</vt:lpstr>
      <vt:lpstr>Symbol</vt:lpstr>
      <vt:lpstr>Times New Roman</vt:lpstr>
      <vt:lpstr>Wingdings</vt:lpstr>
      <vt:lpstr>Tema de Office</vt:lpstr>
      <vt:lpstr>Presentación de PowerPoint</vt:lpstr>
      <vt:lpstr>INVESTIGADORES PRINCIPALES</vt:lpstr>
      <vt:lpstr>INVESTIGADORES COLABORADORES</vt:lpstr>
      <vt:lpstr>COMITÉ CIENTÍFICO</vt:lpstr>
      <vt:lpstr>OBJETIVO PRINCIPAL</vt:lpstr>
      <vt:lpstr>Presentación de PowerPoint</vt:lpstr>
      <vt:lpstr>Presentación de PowerPoint</vt:lpstr>
      <vt:lpstr>Presentación de PowerPoint</vt:lpstr>
      <vt:lpstr>Presentación de PowerPoint</vt:lpstr>
      <vt:lpstr>Presentación de PowerPoint</vt:lpstr>
      <vt:lpstr>VARIABLE PRINCIPAL</vt:lpstr>
      <vt:lpstr>OBJETIVOS SECUNDARIOS</vt:lpstr>
      <vt:lpstr>OBJETIVOS SECUNDARIOS</vt:lpstr>
      <vt:lpstr>Presentación de PowerPoint</vt:lpstr>
      <vt:lpstr>PROMOTOR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Michel Ortiz</dc:creator>
  <cp:lastModifiedBy>Antonio Ruiz García</cp:lastModifiedBy>
  <cp:revision>73</cp:revision>
  <dcterms:created xsi:type="dcterms:W3CDTF">2017-09-07T11:35:21Z</dcterms:created>
  <dcterms:modified xsi:type="dcterms:W3CDTF">2018-03-10T12:19:11Z</dcterms:modified>
</cp:coreProperties>
</file>